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29"/>
  </p:notesMasterIdLst>
  <p:sldIdLst>
    <p:sldId id="258" r:id="rId5"/>
    <p:sldId id="259" r:id="rId6"/>
    <p:sldId id="260" r:id="rId7"/>
    <p:sldId id="263" r:id="rId8"/>
    <p:sldId id="261" r:id="rId9"/>
    <p:sldId id="264" r:id="rId10"/>
    <p:sldId id="265" r:id="rId11"/>
    <p:sldId id="267" r:id="rId12"/>
    <p:sldId id="268" r:id="rId13"/>
    <p:sldId id="269" r:id="rId14"/>
    <p:sldId id="271" r:id="rId15"/>
    <p:sldId id="270" r:id="rId16"/>
    <p:sldId id="266" r:id="rId17"/>
    <p:sldId id="272" r:id="rId18"/>
    <p:sldId id="275" r:id="rId19"/>
    <p:sldId id="273" r:id="rId20"/>
    <p:sldId id="276" r:id="rId21"/>
    <p:sldId id="274" r:id="rId22"/>
    <p:sldId id="278" r:id="rId23"/>
    <p:sldId id="279" r:id="rId24"/>
    <p:sldId id="280" r:id="rId25"/>
    <p:sldId id="281" r:id="rId26"/>
    <p:sldId id="282" r:id="rId27"/>
    <p:sldId id="277"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166"/>
    <p:restoredTop sz="94674"/>
  </p:normalViewPr>
  <p:slideViewPr>
    <p:cSldViewPr snapToGrid="0" snapToObjects="1">
      <p:cViewPr varScale="1">
        <p:scale>
          <a:sx n="155" d="100"/>
          <a:sy n="155" d="100"/>
        </p:scale>
        <p:origin x="140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81212A-6713-9B46-9D4C-CE045CFFA66C}" type="datetimeFigureOut">
              <a:rPr lang="en-US" smtClean="0"/>
              <a:t>1/17/19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CA23D7-9BBC-0A46-8092-2196AD635B24}" type="slidenum">
              <a:rPr lang="en-US" smtClean="0"/>
              <a:t>‹#›</a:t>
            </a:fld>
            <a:endParaRPr lang="en-US"/>
          </a:p>
        </p:txBody>
      </p:sp>
    </p:spTree>
    <p:extLst>
      <p:ext uri="{BB962C8B-B14F-4D97-AF65-F5344CB8AC3E}">
        <p14:creationId xmlns:p14="http://schemas.microsoft.com/office/powerpoint/2010/main" val="2952179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07265"/>
            <a:ext cx="7772400" cy="1802697"/>
          </a:xfrm>
        </p:spPr>
        <p:txBody>
          <a:bodyPr anchor="t">
            <a:normAutofit/>
          </a:bodyPr>
          <a:lstStyle>
            <a:lvl1pPr algn="r">
              <a:defRPr sz="4400"/>
            </a:lvl1pPr>
          </a:lstStyle>
          <a:p>
            <a:r>
              <a:rPr lang="en-US"/>
              <a:t>Click to edit Master title style</a:t>
            </a:r>
            <a:endParaRPr lang="en-US" dirty="0"/>
          </a:p>
        </p:txBody>
      </p:sp>
      <p:sp>
        <p:nvSpPr>
          <p:cNvPr id="3" name="Subtitle 2"/>
          <p:cNvSpPr>
            <a:spLocks noGrp="1"/>
          </p:cNvSpPr>
          <p:nvPr>
            <p:ph type="subTitle" idx="1"/>
          </p:nvPr>
        </p:nvSpPr>
        <p:spPr>
          <a:xfrm>
            <a:off x="1600200" y="4299995"/>
            <a:ext cx="6858000" cy="416690"/>
          </a:xfrm>
        </p:spPr>
        <p:txBody>
          <a:bodyPr/>
          <a:lstStyle>
            <a:lvl1pPr marL="0" indent="0" algn="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694109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Placeholder 1">
            <a:extLst>
              <a:ext uri="{FF2B5EF4-FFF2-40B4-BE49-F238E27FC236}">
                <a16:creationId xmlns:a16="http://schemas.microsoft.com/office/drawing/2014/main" id="{1056748F-14C1-E34B-B6C4-26064C87C1CF}"/>
              </a:ext>
            </a:extLst>
          </p:cNvPr>
          <p:cNvSpPr>
            <a:spLocks noGrp="1"/>
          </p:cNvSpPr>
          <p:nvPr>
            <p:ph type="title"/>
          </p:nvPr>
        </p:nvSpPr>
        <p:spPr>
          <a:xfrm>
            <a:off x="628650" y="422476"/>
            <a:ext cx="7886700" cy="1268213"/>
          </a:xfrm>
          <a:prstGeom prst="rect">
            <a:avLst/>
          </a:prstGeom>
        </p:spPr>
        <p:txBody>
          <a:bodyPr vert="horz" lIns="91440" tIns="45720" rIns="91440" bIns="45720" rtlCol="0" anchor="t">
            <a:normAutofit/>
          </a:bodyPr>
          <a:lstStyle/>
          <a:p>
            <a:r>
              <a:rPr lang="en-US" dirty="0"/>
              <a:t>Click to edit Master title style</a:t>
            </a:r>
          </a:p>
        </p:txBody>
      </p:sp>
      <p:sp>
        <p:nvSpPr>
          <p:cNvPr id="5" name="Footer Placeholder 4">
            <a:extLst>
              <a:ext uri="{FF2B5EF4-FFF2-40B4-BE49-F238E27FC236}">
                <a16:creationId xmlns:a16="http://schemas.microsoft.com/office/drawing/2014/main" id="{72A5B8E7-6331-DE49-9A53-6EABB794DFFC}"/>
              </a:ext>
            </a:extLst>
          </p:cNvPr>
          <p:cNvSpPr>
            <a:spLocks noGrp="1"/>
          </p:cNvSpPr>
          <p:nvPr>
            <p:ph type="ftr" sz="quarter" idx="3"/>
          </p:nvPr>
        </p:nvSpPr>
        <p:spPr>
          <a:xfrm>
            <a:off x="4357868" y="6311899"/>
            <a:ext cx="428263" cy="546101"/>
          </a:xfrm>
          <a:prstGeom prst="rect">
            <a:avLst/>
          </a:prstGeom>
        </p:spPr>
        <p:txBody>
          <a:bodyPr vert="horz" lIns="91440" tIns="45720" rIns="91440" bIns="45720" rtlCol="0" anchor="ctr"/>
          <a:lstStyle>
            <a:lvl1pPr algn="ctr">
              <a:defRPr sz="1100">
                <a:solidFill>
                  <a:schemeClr val="tx1">
                    <a:tint val="75000"/>
                  </a:schemeClr>
                </a:solidFill>
              </a:defRPr>
            </a:lvl1pPr>
          </a:lstStyle>
          <a:p>
            <a:fld id="{F2E5D06D-0BE4-B843-8370-FB88EDC7364A}" type="slidenum">
              <a:rPr lang="en-US" smtClean="0"/>
              <a:pPr/>
              <a:t>‹#›</a:t>
            </a:fld>
            <a:endParaRPr lang="en-US" dirty="0"/>
          </a:p>
        </p:txBody>
      </p:sp>
    </p:spTree>
    <p:extLst>
      <p:ext uri="{BB962C8B-B14F-4D97-AF65-F5344CB8AC3E}">
        <p14:creationId xmlns:p14="http://schemas.microsoft.com/office/powerpoint/2010/main" val="2902484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8ACE0E3-E027-2343-A62E-A2B271C5A6CA}"/>
              </a:ext>
            </a:extLst>
          </p:cNvPr>
          <p:cNvSpPr>
            <a:spLocks noGrp="1"/>
          </p:cNvSpPr>
          <p:nvPr>
            <p:ph type="ctrTitle"/>
          </p:nvPr>
        </p:nvSpPr>
        <p:spPr>
          <a:xfrm>
            <a:off x="685800" y="1707265"/>
            <a:ext cx="7772400" cy="1802697"/>
          </a:xfrm>
        </p:spPr>
        <p:txBody>
          <a:bodyPr anchor="t">
            <a:normAutofit/>
          </a:bodyPr>
          <a:lstStyle>
            <a:lvl1pPr algn="r">
              <a:defRPr sz="4400"/>
            </a:lvl1pPr>
          </a:lstStyle>
          <a:p>
            <a:r>
              <a:rPr lang="en-US"/>
              <a:t>Click to edit Master title style</a:t>
            </a:r>
            <a:endParaRPr lang="en-US" dirty="0"/>
          </a:p>
        </p:txBody>
      </p:sp>
    </p:spTree>
    <p:extLst>
      <p:ext uri="{BB962C8B-B14F-4D97-AF65-F5344CB8AC3E}">
        <p14:creationId xmlns:p14="http://schemas.microsoft.com/office/powerpoint/2010/main" val="40269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a:extLst>
              <a:ext uri="{FF2B5EF4-FFF2-40B4-BE49-F238E27FC236}">
                <a16:creationId xmlns:a16="http://schemas.microsoft.com/office/drawing/2014/main" id="{2B93F7C0-AF63-8144-ACD6-96A540CD9125}"/>
              </a:ext>
            </a:extLst>
          </p:cNvPr>
          <p:cNvSpPr>
            <a:spLocks noGrp="1"/>
          </p:cNvSpPr>
          <p:nvPr>
            <p:ph type="ftr" sz="quarter" idx="3"/>
          </p:nvPr>
        </p:nvSpPr>
        <p:spPr>
          <a:xfrm>
            <a:off x="4357868" y="6311899"/>
            <a:ext cx="428263" cy="546101"/>
          </a:xfrm>
          <a:prstGeom prst="rect">
            <a:avLst/>
          </a:prstGeom>
        </p:spPr>
        <p:txBody>
          <a:bodyPr vert="horz" lIns="91440" tIns="45720" rIns="91440" bIns="45720" rtlCol="0" anchor="ctr"/>
          <a:lstStyle>
            <a:lvl1pPr algn="ctr">
              <a:defRPr sz="1100">
                <a:solidFill>
                  <a:schemeClr val="tx1">
                    <a:tint val="75000"/>
                  </a:schemeClr>
                </a:solidFill>
              </a:defRPr>
            </a:lvl1pPr>
          </a:lstStyle>
          <a:p>
            <a:fld id="{F2E5D06D-0BE4-B843-8370-FB88EDC7364A}" type="slidenum">
              <a:rPr lang="en-US" smtClean="0"/>
              <a:pPr/>
              <a:t>‹#›</a:t>
            </a:fld>
            <a:endParaRPr lang="en-US" dirty="0"/>
          </a:p>
        </p:txBody>
      </p:sp>
    </p:spTree>
    <p:extLst>
      <p:ext uri="{BB962C8B-B14F-4D97-AF65-F5344CB8AC3E}">
        <p14:creationId xmlns:p14="http://schemas.microsoft.com/office/powerpoint/2010/main" val="2882430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Placeholder 1">
            <a:extLst>
              <a:ext uri="{FF2B5EF4-FFF2-40B4-BE49-F238E27FC236}">
                <a16:creationId xmlns:a16="http://schemas.microsoft.com/office/drawing/2014/main" id="{2C510E93-35E9-A141-AB10-6E42970BFEA6}"/>
              </a:ext>
            </a:extLst>
          </p:cNvPr>
          <p:cNvSpPr>
            <a:spLocks noGrp="1"/>
          </p:cNvSpPr>
          <p:nvPr>
            <p:ph type="title"/>
          </p:nvPr>
        </p:nvSpPr>
        <p:spPr>
          <a:xfrm>
            <a:off x="628650" y="422476"/>
            <a:ext cx="7886700" cy="1268213"/>
          </a:xfrm>
          <a:prstGeom prst="rect">
            <a:avLst/>
          </a:prstGeom>
        </p:spPr>
        <p:txBody>
          <a:bodyPr vert="horz" lIns="91440" tIns="45720" rIns="91440" bIns="45720" rtlCol="0" anchor="t">
            <a:normAutofit/>
          </a:bodyPr>
          <a:lstStyle/>
          <a:p>
            <a:r>
              <a:rPr lang="en-US" dirty="0"/>
              <a:t>Click to edit Master title style</a:t>
            </a:r>
          </a:p>
        </p:txBody>
      </p:sp>
      <p:sp>
        <p:nvSpPr>
          <p:cNvPr id="9" name="Footer Placeholder 4">
            <a:extLst>
              <a:ext uri="{FF2B5EF4-FFF2-40B4-BE49-F238E27FC236}">
                <a16:creationId xmlns:a16="http://schemas.microsoft.com/office/drawing/2014/main" id="{D6030BAE-AD63-634D-BFD9-9865251C5982}"/>
              </a:ext>
            </a:extLst>
          </p:cNvPr>
          <p:cNvSpPr>
            <a:spLocks noGrp="1"/>
          </p:cNvSpPr>
          <p:nvPr>
            <p:ph type="ftr" sz="quarter" idx="10"/>
          </p:nvPr>
        </p:nvSpPr>
        <p:spPr>
          <a:xfrm>
            <a:off x="4357868" y="6311899"/>
            <a:ext cx="428263" cy="546101"/>
          </a:xfrm>
          <a:prstGeom prst="rect">
            <a:avLst/>
          </a:prstGeom>
        </p:spPr>
        <p:txBody>
          <a:bodyPr vert="horz" lIns="91440" tIns="45720" rIns="91440" bIns="45720" rtlCol="0" anchor="ctr"/>
          <a:lstStyle>
            <a:lvl1pPr algn="ctr">
              <a:defRPr sz="1100">
                <a:solidFill>
                  <a:schemeClr val="tx1">
                    <a:tint val="75000"/>
                  </a:schemeClr>
                </a:solidFill>
              </a:defRPr>
            </a:lvl1pPr>
          </a:lstStyle>
          <a:p>
            <a:fld id="{F2E5D06D-0BE4-B843-8370-FB88EDC7364A}" type="slidenum">
              <a:rPr lang="en-US" smtClean="0"/>
              <a:pPr/>
              <a:t>‹#›</a:t>
            </a:fld>
            <a:endParaRPr lang="en-US" dirty="0"/>
          </a:p>
        </p:txBody>
      </p:sp>
    </p:spTree>
    <p:extLst>
      <p:ext uri="{BB962C8B-B14F-4D97-AF65-F5344CB8AC3E}">
        <p14:creationId xmlns:p14="http://schemas.microsoft.com/office/powerpoint/2010/main" val="1794940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BF613100-A49F-634A-8215-C7D91D23A401}"/>
              </a:ext>
            </a:extLst>
          </p:cNvPr>
          <p:cNvSpPr>
            <a:spLocks noGrp="1"/>
          </p:cNvSpPr>
          <p:nvPr>
            <p:ph type="ftr" sz="quarter" idx="3"/>
          </p:nvPr>
        </p:nvSpPr>
        <p:spPr>
          <a:xfrm>
            <a:off x="4357868" y="6311899"/>
            <a:ext cx="428263" cy="546101"/>
          </a:xfrm>
          <a:prstGeom prst="rect">
            <a:avLst/>
          </a:prstGeom>
        </p:spPr>
        <p:txBody>
          <a:bodyPr vert="horz" lIns="91440" tIns="45720" rIns="91440" bIns="45720" rtlCol="0" anchor="ctr"/>
          <a:lstStyle>
            <a:lvl1pPr algn="ctr">
              <a:defRPr sz="1100">
                <a:solidFill>
                  <a:schemeClr val="tx1">
                    <a:tint val="75000"/>
                  </a:schemeClr>
                </a:solidFill>
              </a:defRPr>
            </a:lvl1pPr>
          </a:lstStyle>
          <a:p>
            <a:fld id="{F2E5D06D-0BE4-B843-8370-FB88EDC7364A}" type="slidenum">
              <a:rPr lang="en-US" smtClean="0"/>
              <a:pPr/>
              <a:t>‹#›</a:t>
            </a:fld>
            <a:endParaRPr lang="en-US" dirty="0"/>
          </a:p>
        </p:txBody>
      </p:sp>
    </p:spTree>
    <p:extLst>
      <p:ext uri="{BB962C8B-B14F-4D97-AF65-F5344CB8AC3E}">
        <p14:creationId xmlns:p14="http://schemas.microsoft.com/office/powerpoint/2010/main" val="31637038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83027278-4223-F749-B67B-23045A82DACC}"/>
              </a:ext>
            </a:extLst>
          </p:cNvPr>
          <p:cNvSpPr>
            <a:spLocks noGrp="1"/>
          </p:cNvSpPr>
          <p:nvPr>
            <p:ph type="ftr" sz="quarter" idx="3"/>
          </p:nvPr>
        </p:nvSpPr>
        <p:spPr>
          <a:xfrm>
            <a:off x="4357868" y="6311899"/>
            <a:ext cx="428263" cy="546101"/>
          </a:xfrm>
          <a:prstGeom prst="rect">
            <a:avLst/>
          </a:prstGeom>
        </p:spPr>
        <p:txBody>
          <a:bodyPr vert="horz" lIns="91440" tIns="45720" rIns="91440" bIns="45720" rtlCol="0" anchor="ctr"/>
          <a:lstStyle>
            <a:lvl1pPr algn="ctr">
              <a:defRPr sz="1100">
                <a:solidFill>
                  <a:schemeClr val="tx1">
                    <a:tint val="75000"/>
                  </a:schemeClr>
                </a:solidFill>
              </a:defRPr>
            </a:lvl1pPr>
          </a:lstStyle>
          <a:p>
            <a:fld id="{F2E5D06D-0BE4-B843-8370-FB88EDC7364A}" type="slidenum">
              <a:rPr lang="en-US" smtClean="0"/>
              <a:pPr/>
              <a:t>‹#›</a:t>
            </a:fld>
            <a:endParaRPr lang="en-US" dirty="0"/>
          </a:p>
        </p:txBody>
      </p:sp>
    </p:spTree>
    <p:extLst>
      <p:ext uri="{BB962C8B-B14F-4D97-AF65-F5344CB8AC3E}">
        <p14:creationId xmlns:p14="http://schemas.microsoft.com/office/powerpoint/2010/main" val="445509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422476"/>
            <a:ext cx="7886700" cy="1268213"/>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a:extLst>
              <a:ext uri="{FF2B5EF4-FFF2-40B4-BE49-F238E27FC236}">
                <a16:creationId xmlns:a16="http://schemas.microsoft.com/office/drawing/2014/main" id="{2F6C57BF-8E32-C145-9C7C-8D89A2F04BC4}"/>
              </a:ext>
            </a:extLst>
          </p:cNvPr>
          <p:cNvSpPr>
            <a:spLocks noGrp="1"/>
          </p:cNvSpPr>
          <p:nvPr>
            <p:ph type="ftr" sz="quarter" idx="3"/>
          </p:nvPr>
        </p:nvSpPr>
        <p:spPr>
          <a:xfrm>
            <a:off x="4357868" y="6311899"/>
            <a:ext cx="428263" cy="546101"/>
          </a:xfrm>
          <a:prstGeom prst="rect">
            <a:avLst/>
          </a:prstGeom>
        </p:spPr>
        <p:txBody>
          <a:bodyPr vert="horz" lIns="91440" tIns="45720" rIns="91440" bIns="45720" rtlCol="0" anchor="ctr"/>
          <a:lstStyle>
            <a:lvl1pPr algn="ctr">
              <a:defRPr sz="1100">
                <a:solidFill>
                  <a:schemeClr val="tx1">
                    <a:tint val="75000"/>
                  </a:schemeClr>
                </a:solidFill>
              </a:defRPr>
            </a:lvl1pPr>
          </a:lstStyle>
          <a:p>
            <a:fld id="{F2E5D06D-0BE4-B843-8370-FB88EDC7364A}" type="slidenum">
              <a:rPr lang="en-US" smtClean="0"/>
              <a:pPr/>
              <a:t>‹#›</a:t>
            </a:fld>
            <a:endParaRPr lang="en-US" dirty="0"/>
          </a:p>
        </p:txBody>
      </p:sp>
    </p:spTree>
    <p:extLst>
      <p:ext uri="{BB962C8B-B14F-4D97-AF65-F5344CB8AC3E}">
        <p14:creationId xmlns:p14="http://schemas.microsoft.com/office/powerpoint/2010/main" val="38932304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hf hd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hyperlink" Target="http://nsls-ii.github.io/ophyd/generated/ophyd.html#module-ophyd"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nsls-ii.github.io/databroker/tutorial.htm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nsls-ii.github.io/cookbook/adaptive_fitting.html" TargetMode="External"/><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nsls-ii.github.io/cookbook/adaptive-steps.html" TargetMode="External"/><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nsls-ii.github.io/cookbook/live_recon.html" TargetMode="External"/><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hyperlink" Target="https://sirepo.com/" TargetMode="External"/></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mrakitin/Berlin-2019-tutorials/blob/master/LaptopCam.ipynb"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mrakitin/Berlin-2019-bluesky-tutorial" TargetMode="External"/><Relationship Id="rId2" Type="http://schemas.openxmlformats.org/officeDocument/2006/relationships/hyperlink" Target="http://nsls-ii.github.io/cookbook" TargetMode="External"/><Relationship Id="rId1" Type="http://schemas.openxmlformats.org/officeDocument/2006/relationships/slideLayout" Target="../slideLayouts/slideLayout2.xml"/><Relationship Id="rId5" Type="http://schemas.openxmlformats.org/officeDocument/2006/relationships/hyperlink" Target="https://github.com/NSLS-II" TargetMode="External"/><Relationship Id="rId4" Type="http://schemas.openxmlformats.org/officeDocument/2006/relationships/hyperlink" Target="https://nsls-ii.github.io/"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anaconda.org/lightsource2-tag/" TargetMode="External"/><Relationship Id="rId2" Type="http://schemas.openxmlformats.org/officeDocument/2006/relationships/hyperlink" Target="https://github.com/NSLS-II/nslsii" TargetMode="Externa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github.com/NSLS-II-CHX/profile_collection"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nsls-ii.github.io/ophyd" TargetMode="External"/><Relationship Id="rId7" Type="http://schemas.openxmlformats.org/officeDocument/2006/relationships/image" Target="../media/image9.svg"/><Relationship Id="rId2" Type="http://schemas.openxmlformats.org/officeDocument/2006/relationships/hyperlink" Target="http://nsls-ii.github.io/bluesky"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nsls-ii.github.io/databroker" TargetMode="External"/><Relationship Id="rId4" Type="http://schemas.openxmlformats.org/officeDocument/2006/relationships/hyperlink" Target="http://nsls-ii.github.io/caproto"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nsls-ii.github.io/bluesky" TargetMode="External"/><Relationship Id="rId2" Type="http://schemas.openxmlformats.org/officeDocument/2006/relationships/hyperlink" Target="http://nsls-ii.github.io/ophyd/generated/ophyd.html#module-ophyd" TargetMode="External"/><Relationship Id="rId1" Type="http://schemas.openxmlformats.org/officeDocument/2006/relationships/slideLayout" Target="../slideLayouts/slideLayout2.xml"/><Relationship Id="rId5" Type="http://schemas.openxmlformats.org/officeDocument/2006/relationships/image" Target="../media/image11.tiff"/><Relationship Id="rId4" Type="http://schemas.openxmlformats.org/officeDocument/2006/relationships/image" Target="../media/image10.tiff"/></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hyperlink" Target="https://nsls-ii.github.io/bluesky"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5E7EA6-ABA9-1D4A-A3B2-766E6EAB6410}"/>
              </a:ext>
            </a:extLst>
          </p:cNvPr>
          <p:cNvSpPr>
            <a:spLocks noGrp="1"/>
          </p:cNvSpPr>
          <p:nvPr>
            <p:ph type="ctrTitle"/>
          </p:nvPr>
        </p:nvSpPr>
        <p:spPr>
          <a:xfrm>
            <a:off x="205946" y="1707265"/>
            <a:ext cx="8707394" cy="1802697"/>
          </a:xfrm>
        </p:spPr>
        <p:txBody>
          <a:bodyPr>
            <a:normAutofit/>
          </a:bodyPr>
          <a:lstStyle/>
          <a:p>
            <a:r>
              <a:rPr lang="en-US" sz="3600" b="1" dirty="0" err="1"/>
              <a:t>Bluesky</a:t>
            </a:r>
            <a:r>
              <a:rPr lang="en-US" sz="3600" b="1" dirty="0"/>
              <a:t>, </a:t>
            </a:r>
            <a:r>
              <a:rPr lang="en-US" sz="3600" b="1" dirty="0" err="1"/>
              <a:t>ophyd</a:t>
            </a:r>
            <a:r>
              <a:rPr lang="en-US" sz="3600" b="1" dirty="0"/>
              <a:t>, pseudo motors, detectors </a:t>
            </a:r>
          </a:p>
        </p:txBody>
      </p:sp>
      <p:sp>
        <p:nvSpPr>
          <p:cNvPr id="5" name="Subtitle 4">
            <a:extLst>
              <a:ext uri="{FF2B5EF4-FFF2-40B4-BE49-F238E27FC236}">
                <a16:creationId xmlns:a16="http://schemas.microsoft.com/office/drawing/2014/main" id="{D8A8C897-A60B-DC4F-AFAF-D71D06A914E9}"/>
              </a:ext>
            </a:extLst>
          </p:cNvPr>
          <p:cNvSpPr>
            <a:spLocks noGrp="1"/>
          </p:cNvSpPr>
          <p:nvPr>
            <p:ph type="subTitle" idx="1"/>
          </p:nvPr>
        </p:nvSpPr>
        <p:spPr/>
        <p:txBody>
          <a:bodyPr vert="horz" lIns="91440" tIns="45720" rIns="91440" bIns="45720" rtlCol="0" anchor="t">
            <a:normAutofit lnSpcReduction="10000"/>
          </a:bodyPr>
          <a:lstStyle/>
          <a:p>
            <a:r>
              <a:rPr lang="en-US" dirty="0">
                <a:cs typeface="Calibri"/>
              </a:rPr>
              <a:t>Maksim Rakitin</a:t>
            </a:r>
          </a:p>
        </p:txBody>
      </p:sp>
      <p:sp>
        <p:nvSpPr>
          <p:cNvPr id="9" name="Subtitle 4">
            <a:extLst>
              <a:ext uri="{FF2B5EF4-FFF2-40B4-BE49-F238E27FC236}">
                <a16:creationId xmlns:a16="http://schemas.microsoft.com/office/drawing/2014/main" id="{C72E51B4-0007-594B-9B73-D411A2B85F01}"/>
              </a:ext>
            </a:extLst>
          </p:cNvPr>
          <p:cNvSpPr txBox="1">
            <a:spLocks/>
          </p:cNvSpPr>
          <p:nvPr/>
        </p:nvSpPr>
        <p:spPr>
          <a:xfrm>
            <a:off x="1600200" y="4653025"/>
            <a:ext cx="6858000" cy="416690"/>
          </a:xfrm>
          <a:prstGeom prst="rect">
            <a:avLst/>
          </a:prstGeom>
        </p:spPr>
        <p:txBody>
          <a:bodyPr vert="horz" lIns="91440" tIns="45720" rIns="91440" bIns="45720" rtlCol="0" anchor="t">
            <a:norm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2000" i="1" dirty="0"/>
          </a:p>
        </p:txBody>
      </p:sp>
      <p:sp>
        <p:nvSpPr>
          <p:cNvPr id="10" name="Subtitle 4">
            <a:extLst>
              <a:ext uri="{FF2B5EF4-FFF2-40B4-BE49-F238E27FC236}">
                <a16:creationId xmlns:a16="http://schemas.microsoft.com/office/drawing/2014/main" id="{0A872482-B4CA-6446-A28C-2D321F1B08AB}"/>
              </a:ext>
            </a:extLst>
          </p:cNvPr>
          <p:cNvSpPr txBox="1">
            <a:spLocks/>
          </p:cNvSpPr>
          <p:nvPr/>
        </p:nvSpPr>
        <p:spPr>
          <a:xfrm>
            <a:off x="1600200" y="5243334"/>
            <a:ext cx="6858000" cy="416690"/>
          </a:xfrm>
          <a:prstGeom prst="rect">
            <a:avLst/>
          </a:prstGeom>
        </p:spPr>
        <p:txBody>
          <a:bodyPr vert="horz" lIns="91440" tIns="45720" rIns="91440" bIns="45720" rtlCol="0" anchor="t">
            <a:norm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t>January 17</a:t>
            </a:r>
            <a:r>
              <a:rPr lang="en-US" sz="1600" baseline="30000" dirty="0"/>
              <a:t>th</a:t>
            </a:r>
            <a:r>
              <a:rPr lang="en-US" sz="1600" dirty="0"/>
              <a:t> 2019</a:t>
            </a:r>
            <a:endParaRPr lang="en-US" dirty="0"/>
          </a:p>
        </p:txBody>
      </p:sp>
      <p:pic>
        <p:nvPicPr>
          <p:cNvPr id="6" name="Graphic 5">
            <a:extLst>
              <a:ext uri="{FF2B5EF4-FFF2-40B4-BE49-F238E27FC236}">
                <a16:creationId xmlns:a16="http://schemas.microsoft.com/office/drawing/2014/main" id="{CBF976E5-B5EC-4140-A46F-FD4DE84BA1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02388" y="2867270"/>
            <a:ext cx="3914510" cy="1214223"/>
          </a:xfrm>
          <a:prstGeom prst="rect">
            <a:avLst/>
          </a:prstGeom>
        </p:spPr>
      </p:pic>
    </p:spTree>
    <p:extLst>
      <p:ext uri="{BB962C8B-B14F-4D97-AF65-F5344CB8AC3E}">
        <p14:creationId xmlns:p14="http://schemas.microsoft.com/office/powerpoint/2010/main" val="30250999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F2FDA85-C81A-514A-9C9B-B673A58D06C1}"/>
              </a:ext>
            </a:extLst>
          </p:cNvPr>
          <p:cNvSpPr>
            <a:spLocks noGrp="1"/>
          </p:cNvSpPr>
          <p:nvPr>
            <p:ph idx="1"/>
          </p:nvPr>
        </p:nvSpPr>
        <p:spPr>
          <a:xfrm>
            <a:off x="628650" y="1101102"/>
            <a:ext cx="7886700" cy="4105211"/>
          </a:xfrm>
        </p:spPr>
        <p:txBody>
          <a:bodyPr>
            <a:normAutofit/>
          </a:bodyPr>
          <a:lstStyle/>
          <a:p>
            <a:r>
              <a:rPr lang="en-US" b="1" dirty="0"/>
              <a:t>Device and Component: </a:t>
            </a:r>
            <a:r>
              <a:rPr lang="en-US" dirty="0"/>
              <a:t>the core class of </a:t>
            </a:r>
            <a:r>
              <a:rPr lang="en-US" dirty="0">
                <a:hlinkClick r:id="rId2" tooltip="ophyd"/>
              </a:rPr>
              <a:t>ophyd</a:t>
            </a:r>
            <a:r>
              <a:rPr lang="en-US" dirty="0"/>
              <a:t> is “Device” which encodes the nodes of the hierarchical structure of the device and provides much of core API.</a:t>
            </a:r>
          </a:p>
          <a:p>
            <a:r>
              <a:rPr lang="en-US" dirty="0"/>
              <a:t>The base “Device” is not particularly useful on it’s own, it must be sub-classed to provide it with components to do something with.</a:t>
            </a:r>
          </a:p>
          <a:p>
            <a:r>
              <a:rPr lang="en-US" dirty="0"/>
              <a:t>Creating a custom device is as simple as</a:t>
            </a:r>
          </a:p>
          <a:p>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B5378D22-5840-C84B-B31E-0D456FE28C4C}"/>
              </a:ext>
            </a:extLst>
          </p:cNvPr>
          <p:cNvSpPr>
            <a:spLocks noGrp="1"/>
          </p:cNvSpPr>
          <p:nvPr>
            <p:ph type="title"/>
          </p:nvPr>
        </p:nvSpPr>
        <p:spPr>
          <a:xfrm>
            <a:off x="628650" y="422477"/>
            <a:ext cx="7886700" cy="714346"/>
          </a:xfrm>
        </p:spPr>
        <p:txBody>
          <a:bodyPr/>
          <a:lstStyle/>
          <a:p>
            <a:r>
              <a:rPr lang="en-US" dirty="0" err="1"/>
              <a:t>Ophyd</a:t>
            </a:r>
            <a:r>
              <a:rPr lang="en-US" dirty="0"/>
              <a:t>: a hardware abstraction layer</a:t>
            </a:r>
          </a:p>
        </p:txBody>
      </p:sp>
      <p:sp>
        <p:nvSpPr>
          <p:cNvPr id="4" name="Footer Placeholder 3">
            <a:extLst>
              <a:ext uri="{FF2B5EF4-FFF2-40B4-BE49-F238E27FC236}">
                <a16:creationId xmlns:a16="http://schemas.microsoft.com/office/drawing/2014/main" id="{48E8F650-F9AB-FF40-83F9-7C9E1523A8F1}"/>
              </a:ext>
            </a:extLst>
          </p:cNvPr>
          <p:cNvSpPr>
            <a:spLocks noGrp="1"/>
          </p:cNvSpPr>
          <p:nvPr>
            <p:ph type="ftr" sz="quarter" idx="3"/>
          </p:nvPr>
        </p:nvSpPr>
        <p:spPr/>
        <p:txBody>
          <a:bodyPr/>
          <a:lstStyle/>
          <a:p>
            <a:fld id="{F2E5D06D-0BE4-B843-8370-FB88EDC7364A}" type="slidenum">
              <a:rPr lang="en-US" smtClean="0"/>
              <a:pPr/>
              <a:t>10</a:t>
            </a:fld>
            <a:endParaRPr lang="en-US" dirty="0"/>
          </a:p>
        </p:txBody>
      </p:sp>
      <p:pic>
        <p:nvPicPr>
          <p:cNvPr id="8" name="Picture 7">
            <a:extLst>
              <a:ext uri="{FF2B5EF4-FFF2-40B4-BE49-F238E27FC236}">
                <a16:creationId xmlns:a16="http://schemas.microsoft.com/office/drawing/2014/main" id="{358BE9AF-5C5A-1941-8575-DB2EC8F0DAE0}"/>
              </a:ext>
            </a:extLst>
          </p:cNvPr>
          <p:cNvPicPr>
            <a:picLocks noChangeAspect="1"/>
          </p:cNvPicPr>
          <p:nvPr/>
        </p:nvPicPr>
        <p:blipFill>
          <a:blip r:embed="rId3"/>
          <a:stretch>
            <a:fillRect/>
          </a:stretch>
        </p:blipFill>
        <p:spPr>
          <a:xfrm>
            <a:off x="2643143" y="4442210"/>
            <a:ext cx="3857712" cy="1869689"/>
          </a:xfrm>
          <a:prstGeom prst="rect">
            <a:avLst/>
          </a:prstGeom>
        </p:spPr>
      </p:pic>
    </p:spTree>
    <p:extLst>
      <p:ext uri="{BB962C8B-B14F-4D97-AF65-F5344CB8AC3E}">
        <p14:creationId xmlns:p14="http://schemas.microsoft.com/office/powerpoint/2010/main" val="4137100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F2FDA85-C81A-514A-9C9B-B673A58D06C1}"/>
              </a:ext>
            </a:extLst>
          </p:cNvPr>
          <p:cNvSpPr>
            <a:spLocks noGrp="1"/>
          </p:cNvSpPr>
          <p:nvPr>
            <p:ph idx="1"/>
          </p:nvPr>
        </p:nvSpPr>
        <p:spPr>
          <a:xfrm>
            <a:off x="628650" y="1101103"/>
            <a:ext cx="3457318" cy="4006356"/>
          </a:xfrm>
        </p:spPr>
        <p:txBody>
          <a:bodyPr>
            <a:normAutofit fontScale="92500" lnSpcReduction="20000"/>
          </a:bodyPr>
          <a:lstStyle/>
          <a:p>
            <a:r>
              <a:rPr lang="en-US" b="1" dirty="0" err="1"/>
              <a:t>PseudoPositioner</a:t>
            </a:r>
            <a:r>
              <a:rPr lang="en-US" b="1" dirty="0"/>
              <a:t>: </a:t>
            </a:r>
            <a:r>
              <a:rPr lang="en-US" dirty="0"/>
              <a:t>relates one or more pseudo (virtual) axes to one or more real (physical) axes via forward and inverse calculations. To define such a </a:t>
            </a:r>
            <a:r>
              <a:rPr lang="en-US" dirty="0" err="1"/>
              <a:t>PseudoPositioner</a:t>
            </a:r>
            <a:r>
              <a:rPr lang="en-US" dirty="0"/>
              <a:t>, one must subclass from </a:t>
            </a:r>
            <a:r>
              <a:rPr lang="en-US" dirty="0" err="1"/>
              <a:t>PseudoPositioner</a:t>
            </a:r>
            <a:endParaRPr lang="en-US" dirty="0"/>
          </a:p>
          <a:p>
            <a:endParaRPr lang="en-US" dirty="0"/>
          </a:p>
          <a:p>
            <a:r>
              <a:rPr lang="en-US" dirty="0"/>
              <a:t>Usage:</a:t>
            </a:r>
          </a:p>
        </p:txBody>
      </p:sp>
      <p:sp>
        <p:nvSpPr>
          <p:cNvPr id="3" name="Title 2">
            <a:extLst>
              <a:ext uri="{FF2B5EF4-FFF2-40B4-BE49-F238E27FC236}">
                <a16:creationId xmlns:a16="http://schemas.microsoft.com/office/drawing/2014/main" id="{B5378D22-5840-C84B-B31E-0D456FE28C4C}"/>
              </a:ext>
            </a:extLst>
          </p:cNvPr>
          <p:cNvSpPr>
            <a:spLocks noGrp="1"/>
          </p:cNvSpPr>
          <p:nvPr>
            <p:ph type="title"/>
          </p:nvPr>
        </p:nvSpPr>
        <p:spPr>
          <a:xfrm>
            <a:off x="628650" y="422477"/>
            <a:ext cx="7886700" cy="714346"/>
          </a:xfrm>
        </p:spPr>
        <p:txBody>
          <a:bodyPr/>
          <a:lstStyle/>
          <a:p>
            <a:r>
              <a:rPr lang="en-US" dirty="0" err="1"/>
              <a:t>Ophyd</a:t>
            </a:r>
            <a:r>
              <a:rPr lang="en-US" dirty="0"/>
              <a:t>: a hardware abstraction layer</a:t>
            </a:r>
          </a:p>
        </p:txBody>
      </p:sp>
      <p:sp>
        <p:nvSpPr>
          <p:cNvPr id="4" name="Footer Placeholder 3">
            <a:extLst>
              <a:ext uri="{FF2B5EF4-FFF2-40B4-BE49-F238E27FC236}">
                <a16:creationId xmlns:a16="http://schemas.microsoft.com/office/drawing/2014/main" id="{48E8F650-F9AB-FF40-83F9-7C9E1523A8F1}"/>
              </a:ext>
            </a:extLst>
          </p:cNvPr>
          <p:cNvSpPr>
            <a:spLocks noGrp="1"/>
          </p:cNvSpPr>
          <p:nvPr>
            <p:ph type="ftr" sz="quarter" idx="3"/>
          </p:nvPr>
        </p:nvSpPr>
        <p:spPr/>
        <p:txBody>
          <a:bodyPr/>
          <a:lstStyle/>
          <a:p>
            <a:fld id="{F2E5D06D-0BE4-B843-8370-FB88EDC7364A}" type="slidenum">
              <a:rPr lang="en-US" smtClean="0"/>
              <a:pPr/>
              <a:t>11</a:t>
            </a:fld>
            <a:endParaRPr lang="en-US" dirty="0"/>
          </a:p>
        </p:txBody>
      </p:sp>
      <p:pic>
        <p:nvPicPr>
          <p:cNvPr id="5" name="Picture 4">
            <a:extLst>
              <a:ext uri="{FF2B5EF4-FFF2-40B4-BE49-F238E27FC236}">
                <a16:creationId xmlns:a16="http://schemas.microsoft.com/office/drawing/2014/main" id="{112BAAAC-A853-A64A-875B-71B141F396F0}"/>
              </a:ext>
            </a:extLst>
          </p:cNvPr>
          <p:cNvPicPr>
            <a:picLocks noChangeAspect="1"/>
          </p:cNvPicPr>
          <p:nvPr/>
        </p:nvPicPr>
        <p:blipFill>
          <a:blip r:embed="rId2"/>
          <a:stretch>
            <a:fillRect/>
          </a:stretch>
        </p:blipFill>
        <p:spPr>
          <a:xfrm>
            <a:off x="4193207" y="1004674"/>
            <a:ext cx="4771276" cy="5406081"/>
          </a:xfrm>
          <a:prstGeom prst="rect">
            <a:avLst/>
          </a:prstGeom>
        </p:spPr>
      </p:pic>
      <p:pic>
        <p:nvPicPr>
          <p:cNvPr id="6" name="Picture 5">
            <a:extLst>
              <a:ext uri="{FF2B5EF4-FFF2-40B4-BE49-F238E27FC236}">
                <a16:creationId xmlns:a16="http://schemas.microsoft.com/office/drawing/2014/main" id="{8F496501-7C5C-E040-A0B1-9D86D4B7F98E}"/>
              </a:ext>
            </a:extLst>
          </p:cNvPr>
          <p:cNvPicPr>
            <a:picLocks noChangeAspect="1"/>
          </p:cNvPicPr>
          <p:nvPr/>
        </p:nvPicPr>
        <p:blipFill>
          <a:blip r:embed="rId3"/>
          <a:stretch>
            <a:fillRect/>
          </a:stretch>
        </p:blipFill>
        <p:spPr>
          <a:xfrm>
            <a:off x="731709" y="5328885"/>
            <a:ext cx="3251200" cy="457200"/>
          </a:xfrm>
          <a:prstGeom prst="rect">
            <a:avLst/>
          </a:prstGeom>
        </p:spPr>
      </p:pic>
    </p:spTree>
    <p:extLst>
      <p:ext uri="{BB962C8B-B14F-4D97-AF65-F5344CB8AC3E}">
        <p14:creationId xmlns:p14="http://schemas.microsoft.com/office/powerpoint/2010/main" val="953538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6C4C029-DD4C-0541-9BC7-F218EF6E291E}"/>
              </a:ext>
            </a:extLst>
          </p:cNvPr>
          <p:cNvPicPr>
            <a:picLocks noChangeAspect="1"/>
          </p:cNvPicPr>
          <p:nvPr/>
        </p:nvPicPr>
        <p:blipFill>
          <a:blip r:embed="rId2"/>
          <a:stretch>
            <a:fillRect/>
          </a:stretch>
        </p:blipFill>
        <p:spPr>
          <a:xfrm>
            <a:off x="4634103" y="878703"/>
            <a:ext cx="4282722" cy="5625413"/>
          </a:xfrm>
          <a:prstGeom prst="rect">
            <a:avLst/>
          </a:prstGeom>
        </p:spPr>
      </p:pic>
      <p:sp>
        <p:nvSpPr>
          <p:cNvPr id="2" name="Content Placeholder 1">
            <a:extLst>
              <a:ext uri="{FF2B5EF4-FFF2-40B4-BE49-F238E27FC236}">
                <a16:creationId xmlns:a16="http://schemas.microsoft.com/office/drawing/2014/main" id="{6F2FDA85-C81A-514A-9C9B-B673A58D06C1}"/>
              </a:ext>
            </a:extLst>
          </p:cNvPr>
          <p:cNvSpPr>
            <a:spLocks noGrp="1"/>
          </p:cNvSpPr>
          <p:nvPr>
            <p:ph idx="1"/>
          </p:nvPr>
        </p:nvSpPr>
        <p:spPr>
          <a:xfrm>
            <a:off x="620584" y="1488281"/>
            <a:ext cx="3663264" cy="1197255"/>
          </a:xfrm>
        </p:spPr>
        <p:txBody>
          <a:bodyPr>
            <a:normAutofit/>
          </a:bodyPr>
          <a:lstStyle/>
          <a:p>
            <a:r>
              <a:rPr lang="en-US" sz="2000" b="1" dirty="0"/>
              <a:t>Area Detectors: </a:t>
            </a:r>
            <a:r>
              <a:rPr lang="en-US" sz="2000" dirty="0"/>
              <a:t>such devices require some customization to use. Here is the simplest possible configuration:</a:t>
            </a:r>
          </a:p>
        </p:txBody>
      </p:sp>
      <p:sp>
        <p:nvSpPr>
          <p:cNvPr id="3" name="Title 2">
            <a:extLst>
              <a:ext uri="{FF2B5EF4-FFF2-40B4-BE49-F238E27FC236}">
                <a16:creationId xmlns:a16="http://schemas.microsoft.com/office/drawing/2014/main" id="{B5378D22-5840-C84B-B31E-0D456FE28C4C}"/>
              </a:ext>
            </a:extLst>
          </p:cNvPr>
          <p:cNvSpPr>
            <a:spLocks noGrp="1"/>
          </p:cNvSpPr>
          <p:nvPr>
            <p:ph type="title"/>
          </p:nvPr>
        </p:nvSpPr>
        <p:spPr>
          <a:xfrm>
            <a:off x="628650" y="422477"/>
            <a:ext cx="7886700" cy="714346"/>
          </a:xfrm>
        </p:spPr>
        <p:txBody>
          <a:bodyPr/>
          <a:lstStyle/>
          <a:p>
            <a:r>
              <a:rPr lang="en-US" dirty="0" err="1"/>
              <a:t>Ophyd</a:t>
            </a:r>
            <a:r>
              <a:rPr lang="en-US" dirty="0"/>
              <a:t>: a hardware abstraction layer</a:t>
            </a:r>
          </a:p>
        </p:txBody>
      </p:sp>
      <p:sp>
        <p:nvSpPr>
          <p:cNvPr id="4" name="Footer Placeholder 3">
            <a:extLst>
              <a:ext uri="{FF2B5EF4-FFF2-40B4-BE49-F238E27FC236}">
                <a16:creationId xmlns:a16="http://schemas.microsoft.com/office/drawing/2014/main" id="{48E8F650-F9AB-FF40-83F9-7C9E1523A8F1}"/>
              </a:ext>
            </a:extLst>
          </p:cNvPr>
          <p:cNvSpPr>
            <a:spLocks noGrp="1"/>
          </p:cNvSpPr>
          <p:nvPr>
            <p:ph type="ftr" sz="quarter" idx="3"/>
          </p:nvPr>
        </p:nvSpPr>
        <p:spPr/>
        <p:txBody>
          <a:bodyPr/>
          <a:lstStyle/>
          <a:p>
            <a:fld id="{F2E5D06D-0BE4-B843-8370-FB88EDC7364A}" type="slidenum">
              <a:rPr lang="en-US" smtClean="0"/>
              <a:pPr/>
              <a:t>12</a:t>
            </a:fld>
            <a:endParaRPr lang="en-US" dirty="0"/>
          </a:p>
        </p:txBody>
      </p:sp>
      <p:pic>
        <p:nvPicPr>
          <p:cNvPr id="5" name="Picture 4">
            <a:extLst>
              <a:ext uri="{FF2B5EF4-FFF2-40B4-BE49-F238E27FC236}">
                <a16:creationId xmlns:a16="http://schemas.microsoft.com/office/drawing/2014/main" id="{9C866667-235B-2A46-910A-6E9DF6AC60F9}"/>
              </a:ext>
            </a:extLst>
          </p:cNvPr>
          <p:cNvPicPr>
            <a:picLocks noChangeAspect="1"/>
          </p:cNvPicPr>
          <p:nvPr/>
        </p:nvPicPr>
        <p:blipFill>
          <a:blip r:embed="rId3"/>
          <a:stretch>
            <a:fillRect/>
          </a:stretch>
        </p:blipFill>
        <p:spPr>
          <a:xfrm>
            <a:off x="628650" y="3015280"/>
            <a:ext cx="3679397" cy="1461394"/>
          </a:xfrm>
          <a:prstGeom prst="rect">
            <a:avLst/>
          </a:prstGeom>
        </p:spPr>
      </p:pic>
    </p:spTree>
    <p:extLst>
      <p:ext uri="{BB962C8B-B14F-4D97-AF65-F5344CB8AC3E}">
        <p14:creationId xmlns:p14="http://schemas.microsoft.com/office/powerpoint/2010/main" val="34809770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2EDCE2-3803-C244-BCA4-79F1234A90BB}"/>
              </a:ext>
            </a:extLst>
          </p:cNvPr>
          <p:cNvSpPr>
            <a:spLocks noGrp="1"/>
          </p:cNvSpPr>
          <p:nvPr>
            <p:ph idx="1"/>
          </p:nvPr>
        </p:nvSpPr>
        <p:spPr>
          <a:xfrm>
            <a:off x="628650" y="1202724"/>
            <a:ext cx="7886700" cy="4974240"/>
          </a:xfrm>
        </p:spPr>
        <p:txBody>
          <a:bodyPr>
            <a:normAutofit fontScale="70000" lnSpcReduction="20000"/>
          </a:bodyPr>
          <a:lstStyle/>
          <a:p>
            <a:pPr marL="0" indent="0">
              <a:buNone/>
            </a:pPr>
            <a:r>
              <a:rPr lang="en-US" dirty="0" err="1"/>
              <a:t>Bluesky</a:t>
            </a:r>
            <a:r>
              <a:rPr lang="en-US" dirty="0"/>
              <a:t> is a library for experiment control and collection of scientific data and metadata.</a:t>
            </a:r>
          </a:p>
          <a:p>
            <a:pPr marL="0" indent="0">
              <a:buNone/>
            </a:pPr>
            <a:endParaRPr lang="en-US" dirty="0"/>
          </a:p>
          <a:p>
            <a:r>
              <a:rPr lang="en-US" b="1" dirty="0"/>
              <a:t>Live, Streaming Data:</a:t>
            </a:r>
            <a:r>
              <a:rPr lang="en-US" dirty="0"/>
              <a:t> Available for inline visualization and processing.</a:t>
            </a:r>
          </a:p>
          <a:p>
            <a:r>
              <a:rPr lang="en-US" b="1" dirty="0"/>
              <a:t>Rich Metadata:</a:t>
            </a:r>
            <a:r>
              <a:rPr lang="en-US" dirty="0"/>
              <a:t> Captured and organized to facilitate reproducibility and searchability.</a:t>
            </a:r>
          </a:p>
          <a:p>
            <a:r>
              <a:rPr lang="en-US" b="1" dirty="0"/>
              <a:t>Experiment Generality:</a:t>
            </a:r>
            <a:r>
              <a:rPr lang="en-US" dirty="0"/>
              <a:t> Seamlessly reuse a procedure on completely different hardware.</a:t>
            </a:r>
          </a:p>
          <a:p>
            <a:r>
              <a:rPr lang="en-US" b="1" dirty="0"/>
              <a:t>Interruption Recovery:</a:t>
            </a:r>
            <a:r>
              <a:rPr lang="en-US" dirty="0"/>
              <a:t> Experiments are “rewindable,” recovering cleanly from interruptions.</a:t>
            </a:r>
          </a:p>
          <a:p>
            <a:r>
              <a:rPr lang="en-US" b="1" dirty="0"/>
              <a:t>Automated Suspend/Resume:</a:t>
            </a:r>
            <a:r>
              <a:rPr lang="en-US" dirty="0"/>
              <a:t> Experiments can be run unattended, automatically suspending and resuming if needed.</a:t>
            </a:r>
          </a:p>
          <a:p>
            <a:r>
              <a:rPr lang="en-US" b="1" dirty="0"/>
              <a:t>Pluggable I/O:</a:t>
            </a:r>
            <a:r>
              <a:rPr lang="en-US" dirty="0"/>
              <a:t> Export data (live) into any desired format or database.</a:t>
            </a:r>
          </a:p>
          <a:p>
            <a:r>
              <a:rPr lang="en-US" b="1" dirty="0"/>
              <a:t>Customizability:</a:t>
            </a:r>
            <a:r>
              <a:rPr lang="en-US" dirty="0"/>
              <a:t> Integrate custom experimental procedures and commands, and get the I/O and interruption features for free.</a:t>
            </a:r>
          </a:p>
          <a:p>
            <a:r>
              <a:rPr lang="en-US" b="1" dirty="0"/>
              <a:t>Integration with Scientific Python:</a:t>
            </a:r>
            <a:r>
              <a:rPr lang="en-US" dirty="0"/>
              <a:t> Interface naturally with </a:t>
            </a:r>
            <a:r>
              <a:rPr lang="en-US" dirty="0" err="1"/>
              <a:t>numpy</a:t>
            </a:r>
            <a:r>
              <a:rPr lang="en-US" dirty="0"/>
              <a:t> and Python scientific stack.</a:t>
            </a:r>
          </a:p>
          <a:p>
            <a:endParaRPr lang="en-US" dirty="0"/>
          </a:p>
        </p:txBody>
      </p:sp>
      <p:sp>
        <p:nvSpPr>
          <p:cNvPr id="3" name="Title 2">
            <a:extLst>
              <a:ext uri="{FF2B5EF4-FFF2-40B4-BE49-F238E27FC236}">
                <a16:creationId xmlns:a16="http://schemas.microsoft.com/office/drawing/2014/main" id="{E606EA72-58D5-634F-8C1C-262D1BCA4023}"/>
              </a:ext>
            </a:extLst>
          </p:cNvPr>
          <p:cNvSpPr>
            <a:spLocks noGrp="1"/>
          </p:cNvSpPr>
          <p:nvPr>
            <p:ph type="title"/>
          </p:nvPr>
        </p:nvSpPr>
        <p:spPr>
          <a:xfrm>
            <a:off x="628650" y="422477"/>
            <a:ext cx="7886700" cy="615492"/>
          </a:xfrm>
        </p:spPr>
        <p:txBody>
          <a:bodyPr/>
          <a:lstStyle/>
          <a:p>
            <a:r>
              <a:rPr lang="en-US" dirty="0" err="1"/>
              <a:t>Bluesky</a:t>
            </a:r>
            <a:r>
              <a:rPr lang="en-US" dirty="0"/>
              <a:t> Data Collection Framework</a:t>
            </a:r>
          </a:p>
        </p:txBody>
      </p:sp>
      <p:sp>
        <p:nvSpPr>
          <p:cNvPr id="4" name="Footer Placeholder 3">
            <a:extLst>
              <a:ext uri="{FF2B5EF4-FFF2-40B4-BE49-F238E27FC236}">
                <a16:creationId xmlns:a16="http://schemas.microsoft.com/office/drawing/2014/main" id="{47CD445E-CACE-B844-AF31-FA9041077A31}"/>
              </a:ext>
            </a:extLst>
          </p:cNvPr>
          <p:cNvSpPr>
            <a:spLocks noGrp="1"/>
          </p:cNvSpPr>
          <p:nvPr>
            <p:ph type="ftr" sz="quarter" idx="3"/>
          </p:nvPr>
        </p:nvSpPr>
        <p:spPr/>
        <p:txBody>
          <a:bodyPr/>
          <a:lstStyle/>
          <a:p>
            <a:fld id="{F2E5D06D-0BE4-B843-8370-FB88EDC7364A}" type="slidenum">
              <a:rPr lang="en-US" smtClean="0"/>
              <a:pPr/>
              <a:t>13</a:t>
            </a:fld>
            <a:endParaRPr lang="en-US" dirty="0"/>
          </a:p>
        </p:txBody>
      </p:sp>
    </p:spTree>
    <p:extLst>
      <p:ext uri="{BB962C8B-B14F-4D97-AF65-F5344CB8AC3E}">
        <p14:creationId xmlns:p14="http://schemas.microsoft.com/office/powerpoint/2010/main" val="761018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32EDCE2-3803-C244-BCA4-79F1234A90BB}"/>
              </a:ext>
            </a:extLst>
          </p:cNvPr>
          <p:cNvSpPr>
            <a:spLocks noGrp="1"/>
          </p:cNvSpPr>
          <p:nvPr>
            <p:ph idx="1"/>
          </p:nvPr>
        </p:nvSpPr>
        <p:spPr>
          <a:xfrm>
            <a:off x="628650" y="1202724"/>
            <a:ext cx="3136042" cy="4974240"/>
          </a:xfrm>
        </p:spPr>
        <p:txBody>
          <a:bodyPr>
            <a:normAutofit/>
          </a:bodyPr>
          <a:lstStyle/>
          <a:p>
            <a:r>
              <a:rPr lang="en-US" b="1" dirty="0"/>
              <a:t>Plans: </a:t>
            </a:r>
            <a:r>
              <a:rPr lang="en-US" dirty="0"/>
              <a:t>a </a:t>
            </a:r>
            <a:r>
              <a:rPr lang="en-US" i="1" dirty="0"/>
              <a:t>plan</a:t>
            </a:r>
            <a:r>
              <a:rPr lang="en-US" dirty="0"/>
              <a:t> is </a:t>
            </a:r>
            <a:r>
              <a:rPr lang="en-US" dirty="0" err="1"/>
              <a:t>bluesky’s</a:t>
            </a:r>
            <a:r>
              <a:rPr lang="en-US" dirty="0"/>
              <a:t> concept of an experimental procedure. A plan may be any </a:t>
            </a:r>
            <a:r>
              <a:rPr lang="en-US" dirty="0" err="1"/>
              <a:t>iterable</a:t>
            </a:r>
            <a:r>
              <a:rPr lang="en-US" dirty="0"/>
              <a:t> object (list, tuple, custom </a:t>
            </a:r>
            <a:r>
              <a:rPr lang="en-US" dirty="0" err="1"/>
              <a:t>iterable</a:t>
            </a:r>
            <a:r>
              <a:rPr lang="en-US" dirty="0"/>
              <a:t> class, …) but most commonly it is implemented as a Python </a:t>
            </a:r>
            <a:r>
              <a:rPr lang="en-US" i="1" dirty="0"/>
              <a:t>generator</a:t>
            </a:r>
            <a:r>
              <a:rPr lang="en-US" dirty="0"/>
              <a:t>.</a:t>
            </a:r>
          </a:p>
          <a:p>
            <a:endParaRPr lang="en-US" dirty="0"/>
          </a:p>
        </p:txBody>
      </p:sp>
      <p:sp>
        <p:nvSpPr>
          <p:cNvPr id="3" name="Title 2">
            <a:extLst>
              <a:ext uri="{FF2B5EF4-FFF2-40B4-BE49-F238E27FC236}">
                <a16:creationId xmlns:a16="http://schemas.microsoft.com/office/drawing/2014/main" id="{E606EA72-58D5-634F-8C1C-262D1BCA4023}"/>
              </a:ext>
            </a:extLst>
          </p:cNvPr>
          <p:cNvSpPr>
            <a:spLocks noGrp="1"/>
          </p:cNvSpPr>
          <p:nvPr>
            <p:ph type="title"/>
          </p:nvPr>
        </p:nvSpPr>
        <p:spPr>
          <a:xfrm>
            <a:off x="628650" y="422477"/>
            <a:ext cx="7886700" cy="615492"/>
          </a:xfrm>
        </p:spPr>
        <p:txBody>
          <a:bodyPr/>
          <a:lstStyle/>
          <a:p>
            <a:r>
              <a:rPr lang="en-US" dirty="0" err="1"/>
              <a:t>Bluesky</a:t>
            </a:r>
            <a:r>
              <a:rPr lang="en-US" dirty="0"/>
              <a:t> Data Collection Framework</a:t>
            </a:r>
          </a:p>
        </p:txBody>
      </p:sp>
      <p:sp>
        <p:nvSpPr>
          <p:cNvPr id="4" name="Footer Placeholder 3">
            <a:extLst>
              <a:ext uri="{FF2B5EF4-FFF2-40B4-BE49-F238E27FC236}">
                <a16:creationId xmlns:a16="http://schemas.microsoft.com/office/drawing/2014/main" id="{47CD445E-CACE-B844-AF31-FA9041077A31}"/>
              </a:ext>
            </a:extLst>
          </p:cNvPr>
          <p:cNvSpPr>
            <a:spLocks noGrp="1"/>
          </p:cNvSpPr>
          <p:nvPr>
            <p:ph type="ftr" sz="quarter" idx="3"/>
          </p:nvPr>
        </p:nvSpPr>
        <p:spPr/>
        <p:txBody>
          <a:bodyPr/>
          <a:lstStyle/>
          <a:p>
            <a:fld id="{F2E5D06D-0BE4-B843-8370-FB88EDC7364A}" type="slidenum">
              <a:rPr lang="en-US" smtClean="0"/>
              <a:pPr/>
              <a:t>14</a:t>
            </a:fld>
            <a:endParaRPr lang="en-US" dirty="0"/>
          </a:p>
        </p:txBody>
      </p:sp>
      <p:pic>
        <p:nvPicPr>
          <p:cNvPr id="5" name="Picture 4">
            <a:extLst>
              <a:ext uri="{FF2B5EF4-FFF2-40B4-BE49-F238E27FC236}">
                <a16:creationId xmlns:a16="http://schemas.microsoft.com/office/drawing/2014/main" id="{9AF78C4F-49ED-4747-BE82-F21C6261C89F}"/>
              </a:ext>
            </a:extLst>
          </p:cNvPr>
          <p:cNvPicPr>
            <a:picLocks noChangeAspect="1"/>
          </p:cNvPicPr>
          <p:nvPr/>
        </p:nvPicPr>
        <p:blipFill>
          <a:blip r:embed="rId2"/>
          <a:stretch>
            <a:fillRect/>
          </a:stretch>
        </p:blipFill>
        <p:spPr>
          <a:xfrm>
            <a:off x="4473197" y="932228"/>
            <a:ext cx="4452401" cy="5515232"/>
          </a:xfrm>
          <a:prstGeom prst="rect">
            <a:avLst/>
          </a:prstGeom>
        </p:spPr>
      </p:pic>
    </p:spTree>
    <p:extLst>
      <p:ext uri="{BB962C8B-B14F-4D97-AF65-F5344CB8AC3E}">
        <p14:creationId xmlns:p14="http://schemas.microsoft.com/office/powerpoint/2010/main" val="2176107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06EA72-58D5-634F-8C1C-262D1BCA4023}"/>
              </a:ext>
            </a:extLst>
          </p:cNvPr>
          <p:cNvSpPr>
            <a:spLocks noGrp="1"/>
          </p:cNvSpPr>
          <p:nvPr>
            <p:ph type="title"/>
          </p:nvPr>
        </p:nvSpPr>
        <p:spPr>
          <a:xfrm>
            <a:off x="628650" y="422477"/>
            <a:ext cx="7886700" cy="615492"/>
          </a:xfrm>
        </p:spPr>
        <p:txBody>
          <a:bodyPr/>
          <a:lstStyle/>
          <a:p>
            <a:r>
              <a:rPr lang="en-US" dirty="0"/>
              <a:t>Event-Based Architecture</a:t>
            </a:r>
          </a:p>
        </p:txBody>
      </p:sp>
      <p:sp>
        <p:nvSpPr>
          <p:cNvPr id="4" name="Footer Placeholder 3">
            <a:extLst>
              <a:ext uri="{FF2B5EF4-FFF2-40B4-BE49-F238E27FC236}">
                <a16:creationId xmlns:a16="http://schemas.microsoft.com/office/drawing/2014/main" id="{47CD445E-CACE-B844-AF31-FA9041077A31}"/>
              </a:ext>
            </a:extLst>
          </p:cNvPr>
          <p:cNvSpPr>
            <a:spLocks noGrp="1"/>
          </p:cNvSpPr>
          <p:nvPr>
            <p:ph type="ftr" sz="quarter" idx="3"/>
          </p:nvPr>
        </p:nvSpPr>
        <p:spPr/>
        <p:txBody>
          <a:bodyPr/>
          <a:lstStyle/>
          <a:p>
            <a:fld id="{F2E5D06D-0BE4-B843-8370-FB88EDC7364A}" type="slidenum">
              <a:rPr lang="en-US" smtClean="0"/>
              <a:pPr/>
              <a:t>15</a:t>
            </a:fld>
            <a:endParaRPr lang="en-US" dirty="0"/>
          </a:p>
        </p:txBody>
      </p:sp>
      <p:pic>
        <p:nvPicPr>
          <p:cNvPr id="8" name="Graphic 7">
            <a:extLst>
              <a:ext uri="{FF2B5EF4-FFF2-40B4-BE49-F238E27FC236}">
                <a16:creationId xmlns:a16="http://schemas.microsoft.com/office/drawing/2014/main" id="{540C2412-863C-394B-A2DB-DA5835A1CC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18191" y="764919"/>
            <a:ext cx="4074022" cy="5820031"/>
          </a:xfrm>
          <a:prstGeom prst="rect">
            <a:avLst/>
          </a:prstGeom>
        </p:spPr>
      </p:pic>
    </p:spTree>
    <p:extLst>
      <p:ext uri="{BB962C8B-B14F-4D97-AF65-F5344CB8AC3E}">
        <p14:creationId xmlns:p14="http://schemas.microsoft.com/office/powerpoint/2010/main" val="4246642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930F5B8-4CBA-104E-AE88-694FBEB3C1E1}"/>
              </a:ext>
            </a:extLst>
          </p:cNvPr>
          <p:cNvSpPr>
            <a:spLocks noGrp="1"/>
          </p:cNvSpPr>
          <p:nvPr>
            <p:ph idx="1"/>
          </p:nvPr>
        </p:nvSpPr>
        <p:spPr/>
        <p:txBody>
          <a:bodyPr/>
          <a:lstStyle/>
          <a:p>
            <a:r>
              <a:rPr lang="en-US" dirty="0" err="1"/>
              <a:t>Bluesky</a:t>
            </a:r>
            <a:r>
              <a:rPr lang="en-US" dirty="0"/>
              <a:t> knows nothing about EPICS or any hardware communication.</a:t>
            </a:r>
          </a:p>
          <a:p>
            <a:r>
              <a:rPr lang="en-US" dirty="0" err="1"/>
              <a:t>Bluesky</a:t>
            </a:r>
            <a:r>
              <a:rPr lang="en-US" dirty="0"/>
              <a:t> expects objects with certain methods, comprising this </a:t>
            </a:r>
            <a:r>
              <a:rPr lang="en-US" dirty="0" err="1"/>
              <a:t>ophyd</a:t>
            </a:r>
            <a:r>
              <a:rPr lang="en-US" dirty="0"/>
              <a:t>–</a:t>
            </a:r>
            <a:r>
              <a:rPr lang="en-US" dirty="0" err="1"/>
              <a:t>bluesky</a:t>
            </a:r>
            <a:r>
              <a:rPr lang="en-US" dirty="0"/>
              <a:t> protocol, and only ever interacts with hardware through them.</a:t>
            </a:r>
          </a:p>
          <a:p>
            <a:r>
              <a:rPr lang="en-US" dirty="0"/>
              <a:t>This makes it easy to drop in simulated hardware for real hardware, or to implement alternatives to </a:t>
            </a:r>
            <a:r>
              <a:rPr lang="en-US" dirty="0" err="1"/>
              <a:t>ophyd</a:t>
            </a:r>
            <a:r>
              <a:rPr lang="en-US" dirty="0"/>
              <a:t> that work the same with </a:t>
            </a:r>
            <a:r>
              <a:rPr lang="en-US" dirty="0" err="1"/>
              <a:t>bluesky</a:t>
            </a:r>
            <a:r>
              <a:rPr lang="en-US" dirty="0"/>
              <a:t>.</a:t>
            </a:r>
          </a:p>
        </p:txBody>
      </p:sp>
      <p:sp>
        <p:nvSpPr>
          <p:cNvPr id="3" name="Title 2">
            <a:extLst>
              <a:ext uri="{FF2B5EF4-FFF2-40B4-BE49-F238E27FC236}">
                <a16:creationId xmlns:a16="http://schemas.microsoft.com/office/drawing/2014/main" id="{201918B9-5330-334D-9740-48F7B1905A10}"/>
              </a:ext>
            </a:extLst>
          </p:cNvPr>
          <p:cNvSpPr>
            <a:spLocks noGrp="1"/>
          </p:cNvSpPr>
          <p:nvPr>
            <p:ph type="title"/>
          </p:nvPr>
        </p:nvSpPr>
        <p:spPr/>
        <p:txBody>
          <a:bodyPr/>
          <a:lstStyle/>
          <a:p>
            <a:r>
              <a:rPr lang="en-US" dirty="0" err="1"/>
              <a:t>Ophyd-bluesky</a:t>
            </a:r>
            <a:r>
              <a:rPr lang="en-US" dirty="0"/>
              <a:t> protocol</a:t>
            </a:r>
          </a:p>
        </p:txBody>
      </p:sp>
      <p:sp>
        <p:nvSpPr>
          <p:cNvPr id="4" name="Footer Placeholder 3">
            <a:extLst>
              <a:ext uri="{FF2B5EF4-FFF2-40B4-BE49-F238E27FC236}">
                <a16:creationId xmlns:a16="http://schemas.microsoft.com/office/drawing/2014/main" id="{AB5527F4-A169-A64E-9358-3D44B3BF1F33}"/>
              </a:ext>
            </a:extLst>
          </p:cNvPr>
          <p:cNvSpPr>
            <a:spLocks noGrp="1"/>
          </p:cNvSpPr>
          <p:nvPr>
            <p:ph type="ftr" sz="quarter" idx="3"/>
          </p:nvPr>
        </p:nvSpPr>
        <p:spPr/>
        <p:txBody>
          <a:bodyPr/>
          <a:lstStyle/>
          <a:p>
            <a:fld id="{F2E5D06D-0BE4-B843-8370-FB88EDC7364A}" type="slidenum">
              <a:rPr lang="en-US" smtClean="0"/>
              <a:pPr/>
              <a:t>16</a:t>
            </a:fld>
            <a:endParaRPr lang="en-US" dirty="0"/>
          </a:p>
        </p:txBody>
      </p:sp>
    </p:spTree>
    <p:extLst>
      <p:ext uri="{BB962C8B-B14F-4D97-AF65-F5344CB8AC3E}">
        <p14:creationId xmlns:p14="http://schemas.microsoft.com/office/powerpoint/2010/main" val="41557473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E2DE7C-E873-D74A-8D9D-2913B74235E8}"/>
              </a:ext>
            </a:extLst>
          </p:cNvPr>
          <p:cNvSpPr>
            <a:spLocks noGrp="1"/>
          </p:cNvSpPr>
          <p:nvPr>
            <p:ph idx="1"/>
          </p:nvPr>
        </p:nvSpPr>
        <p:spPr/>
        <p:txBody>
          <a:bodyPr/>
          <a:lstStyle/>
          <a:p>
            <a:r>
              <a:rPr lang="en-US" dirty="0"/>
              <a:t>An API on top of a database (e.g. MongoDB)</a:t>
            </a:r>
          </a:p>
          <a:p>
            <a:r>
              <a:rPr lang="en-US" dirty="0"/>
              <a:t>Search on arbitrary user-provided or automatically-captured metadata.</a:t>
            </a:r>
          </a:p>
          <a:p>
            <a:r>
              <a:rPr lang="en-US" dirty="0"/>
              <a:t>Streaming-friendly (lazy)</a:t>
            </a:r>
          </a:p>
          <a:p>
            <a:r>
              <a:rPr lang="en-US" dirty="0"/>
              <a:t>Exactly the same layout originally emitted by </a:t>
            </a:r>
            <a:r>
              <a:rPr lang="en-US" dirty="0" err="1"/>
              <a:t>Bluesky</a:t>
            </a:r>
            <a:r>
              <a:rPr lang="en-US" dirty="0"/>
              <a:t>, so consumer code does not distinguish between “online” and saved data</a:t>
            </a:r>
          </a:p>
          <a:p>
            <a:pPr marL="0" indent="0">
              <a:buNone/>
            </a:pPr>
            <a:endParaRPr lang="en-US" sz="1400" dirty="0">
              <a:hlinkClick r:id="rId2"/>
            </a:endParaRPr>
          </a:p>
          <a:p>
            <a:pPr marL="0" indent="0" algn="ctr">
              <a:buNone/>
            </a:pPr>
            <a:r>
              <a:rPr lang="en-US" dirty="0">
                <a:hlinkClick r:id="rId2"/>
              </a:rPr>
              <a:t>http://nsls-ii.github.io/databroker/tutorial.html</a:t>
            </a:r>
            <a:endParaRPr lang="en-US" dirty="0"/>
          </a:p>
          <a:p>
            <a:endParaRPr lang="en-US" dirty="0"/>
          </a:p>
        </p:txBody>
      </p:sp>
      <p:sp>
        <p:nvSpPr>
          <p:cNvPr id="3" name="Title 2">
            <a:extLst>
              <a:ext uri="{FF2B5EF4-FFF2-40B4-BE49-F238E27FC236}">
                <a16:creationId xmlns:a16="http://schemas.microsoft.com/office/drawing/2014/main" id="{5D8F72B4-1C1A-FA4B-8997-0E7891ABC7A8}"/>
              </a:ext>
            </a:extLst>
          </p:cNvPr>
          <p:cNvSpPr>
            <a:spLocks noGrp="1"/>
          </p:cNvSpPr>
          <p:nvPr>
            <p:ph type="title"/>
          </p:nvPr>
        </p:nvSpPr>
        <p:spPr/>
        <p:txBody>
          <a:bodyPr/>
          <a:lstStyle/>
          <a:p>
            <a:r>
              <a:rPr lang="en-US" dirty="0" err="1"/>
              <a:t>Databroker</a:t>
            </a:r>
            <a:r>
              <a:rPr lang="en-US" dirty="0"/>
              <a:t>: rich search and access to saved data</a:t>
            </a:r>
          </a:p>
        </p:txBody>
      </p:sp>
      <p:sp>
        <p:nvSpPr>
          <p:cNvPr id="4" name="Footer Placeholder 3">
            <a:extLst>
              <a:ext uri="{FF2B5EF4-FFF2-40B4-BE49-F238E27FC236}">
                <a16:creationId xmlns:a16="http://schemas.microsoft.com/office/drawing/2014/main" id="{FC8F855B-E521-B146-8D6B-6710A2A50ECF}"/>
              </a:ext>
            </a:extLst>
          </p:cNvPr>
          <p:cNvSpPr>
            <a:spLocks noGrp="1"/>
          </p:cNvSpPr>
          <p:nvPr>
            <p:ph type="ftr" sz="quarter" idx="3"/>
          </p:nvPr>
        </p:nvSpPr>
        <p:spPr/>
        <p:txBody>
          <a:bodyPr/>
          <a:lstStyle/>
          <a:p>
            <a:fld id="{F2E5D06D-0BE4-B843-8370-FB88EDC7364A}" type="slidenum">
              <a:rPr lang="en-US" smtClean="0"/>
              <a:pPr/>
              <a:t>17</a:t>
            </a:fld>
            <a:endParaRPr lang="en-US" dirty="0"/>
          </a:p>
        </p:txBody>
      </p:sp>
    </p:spTree>
    <p:extLst>
      <p:ext uri="{BB962C8B-B14F-4D97-AF65-F5344CB8AC3E}">
        <p14:creationId xmlns:p14="http://schemas.microsoft.com/office/powerpoint/2010/main" val="23185026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4C58CA-A0DE-BB42-A495-56F75841AFFA}"/>
              </a:ext>
            </a:extLst>
          </p:cNvPr>
          <p:cNvSpPr>
            <a:spLocks noGrp="1"/>
          </p:cNvSpPr>
          <p:nvPr>
            <p:ph type="title"/>
          </p:nvPr>
        </p:nvSpPr>
        <p:spPr>
          <a:xfrm>
            <a:off x="628650" y="422477"/>
            <a:ext cx="7782182" cy="1356896"/>
          </a:xfrm>
        </p:spPr>
        <p:txBody>
          <a:bodyPr>
            <a:normAutofit fontScale="90000"/>
          </a:bodyPr>
          <a:lstStyle/>
          <a:p>
            <a:r>
              <a:rPr lang="en-US" dirty="0"/>
              <a:t>Examples: a Gaussian live-fit to a stream of measured data using the Python library </a:t>
            </a:r>
            <a:r>
              <a:rPr lang="en-US" i="1" dirty="0" err="1"/>
              <a:t>lmfit</a:t>
            </a:r>
            <a:r>
              <a:rPr lang="en-US" dirty="0"/>
              <a:t> (from U. Chicago / APS)</a:t>
            </a:r>
            <a:br>
              <a:rPr lang="en-US" dirty="0"/>
            </a:br>
            <a:endParaRPr lang="en-US" dirty="0"/>
          </a:p>
        </p:txBody>
      </p:sp>
      <p:sp>
        <p:nvSpPr>
          <p:cNvPr id="4" name="Footer Placeholder 3">
            <a:extLst>
              <a:ext uri="{FF2B5EF4-FFF2-40B4-BE49-F238E27FC236}">
                <a16:creationId xmlns:a16="http://schemas.microsoft.com/office/drawing/2014/main" id="{17AA6D87-1798-F246-B23F-691A2DE2E820}"/>
              </a:ext>
            </a:extLst>
          </p:cNvPr>
          <p:cNvSpPr>
            <a:spLocks noGrp="1"/>
          </p:cNvSpPr>
          <p:nvPr>
            <p:ph type="ftr" sz="quarter" idx="3"/>
          </p:nvPr>
        </p:nvSpPr>
        <p:spPr/>
        <p:txBody>
          <a:bodyPr/>
          <a:lstStyle/>
          <a:p>
            <a:fld id="{F2E5D06D-0BE4-B843-8370-FB88EDC7364A}" type="slidenum">
              <a:rPr lang="en-US" smtClean="0"/>
              <a:pPr/>
              <a:t>18</a:t>
            </a:fld>
            <a:endParaRPr lang="en-US" dirty="0"/>
          </a:p>
        </p:txBody>
      </p:sp>
      <p:pic>
        <p:nvPicPr>
          <p:cNvPr id="8196" name="Picture 4" descr="https://nsls-ii.github.io/bluesky-slides/assets/livefit-demo.gif">
            <a:extLst>
              <a:ext uri="{FF2B5EF4-FFF2-40B4-BE49-F238E27FC236}">
                <a16:creationId xmlns:a16="http://schemas.microsoft.com/office/drawing/2014/main" id="{E8EECFE1-C840-AA45-9DBF-3504240E4E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8035" y="1779373"/>
            <a:ext cx="5553062" cy="400908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A986694-2473-6A40-AB0B-CCCECA78FAB1}"/>
              </a:ext>
            </a:extLst>
          </p:cNvPr>
          <p:cNvSpPr/>
          <p:nvPr/>
        </p:nvSpPr>
        <p:spPr>
          <a:xfrm>
            <a:off x="1900880" y="5865511"/>
            <a:ext cx="5342238" cy="369332"/>
          </a:xfrm>
          <a:prstGeom prst="rect">
            <a:avLst/>
          </a:prstGeom>
        </p:spPr>
        <p:txBody>
          <a:bodyPr wrap="square">
            <a:spAutoFit/>
          </a:bodyPr>
          <a:lstStyle/>
          <a:p>
            <a:r>
              <a:rPr lang="en-US" dirty="0">
                <a:hlinkClick r:id="rId3"/>
              </a:rPr>
              <a:t>http://nsls-ii.github.io/cookbook/adaptive_fitting.html</a:t>
            </a:r>
            <a:endParaRPr lang="en-US" dirty="0"/>
          </a:p>
        </p:txBody>
      </p:sp>
    </p:spTree>
    <p:extLst>
      <p:ext uri="{BB962C8B-B14F-4D97-AF65-F5344CB8AC3E}">
        <p14:creationId xmlns:p14="http://schemas.microsoft.com/office/powerpoint/2010/main" val="3388671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4C58CA-A0DE-BB42-A495-56F75841AFFA}"/>
              </a:ext>
            </a:extLst>
          </p:cNvPr>
          <p:cNvSpPr>
            <a:spLocks noGrp="1"/>
          </p:cNvSpPr>
          <p:nvPr>
            <p:ph type="title"/>
          </p:nvPr>
        </p:nvSpPr>
        <p:spPr>
          <a:xfrm>
            <a:off x="628650" y="422476"/>
            <a:ext cx="8301166" cy="942601"/>
          </a:xfrm>
        </p:spPr>
        <p:txBody>
          <a:bodyPr>
            <a:normAutofit fontScale="90000"/>
          </a:bodyPr>
          <a:lstStyle/>
          <a:p>
            <a:r>
              <a:rPr lang="en-US" dirty="0"/>
              <a:t>Examples: adaptive scan – each step determined adaptively in response to local slope</a:t>
            </a:r>
            <a:br>
              <a:rPr lang="en-US" dirty="0"/>
            </a:br>
            <a:endParaRPr lang="en-US" dirty="0"/>
          </a:p>
        </p:txBody>
      </p:sp>
      <p:sp>
        <p:nvSpPr>
          <p:cNvPr id="4" name="Footer Placeholder 3">
            <a:extLst>
              <a:ext uri="{FF2B5EF4-FFF2-40B4-BE49-F238E27FC236}">
                <a16:creationId xmlns:a16="http://schemas.microsoft.com/office/drawing/2014/main" id="{17AA6D87-1798-F246-B23F-691A2DE2E820}"/>
              </a:ext>
            </a:extLst>
          </p:cNvPr>
          <p:cNvSpPr>
            <a:spLocks noGrp="1"/>
          </p:cNvSpPr>
          <p:nvPr>
            <p:ph type="ftr" sz="quarter" idx="3"/>
          </p:nvPr>
        </p:nvSpPr>
        <p:spPr/>
        <p:txBody>
          <a:bodyPr/>
          <a:lstStyle/>
          <a:p>
            <a:fld id="{F2E5D06D-0BE4-B843-8370-FB88EDC7364A}" type="slidenum">
              <a:rPr lang="en-US" smtClean="0"/>
              <a:pPr/>
              <a:t>19</a:t>
            </a:fld>
            <a:endParaRPr lang="en-US" dirty="0"/>
          </a:p>
        </p:txBody>
      </p:sp>
      <p:pic>
        <p:nvPicPr>
          <p:cNvPr id="9218" name="Picture 2" descr="https://nsls-ii.github.io/bluesky-slides/assets/adaptive-scan-demo.gif">
            <a:extLst>
              <a:ext uri="{FF2B5EF4-FFF2-40B4-BE49-F238E27FC236}">
                <a16:creationId xmlns:a16="http://schemas.microsoft.com/office/drawing/2014/main" id="{ACE2C6D4-3DA5-1049-ABB1-8BAB64D3F3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2071" y="1447455"/>
            <a:ext cx="5659855" cy="424489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52BD123-602A-8D4D-B7E4-1313E4247D90}"/>
              </a:ext>
            </a:extLst>
          </p:cNvPr>
          <p:cNvSpPr/>
          <p:nvPr/>
        </p:nvSpPr>
        <p:spPr>
          <a:xfrm>
            <a:off x="1921473" y="5817456"/>
            <a:ext cx="5301049" cy="369332"/>
          </a:xfrm>
          <a:prstGeom prst="rect">
            <a:avLst/>
          </a:prstGeom>
        </p:spPr>
        <p:txBody>
          <a:bodyPr wrap="square">
            <a:spAutoFit/>
          </a:bodyPr>
          <a:lstStyle/>
          <a:p>
            <a:r>
              <a:rPr lang="en-US" dirty="0">
                <a:hlinkClick r:id="rId3"/>
              </a:rPr>
              <a:t>http://nsls-ii.github.io/cookbook/adaptive-steps.html</a:t>
            </a:r>
            <a:endParaRPr lang="en-US" dirty="0"/>
          </a:p>
        </p:txBody>
      </p:sp>
    </p:spTree>
    <p:extLst>
      <p:ext uri="{BB962C8B-B14F-4D97-AF65-F5344CB8AC3E}">
        <p14:creationId xmlns:p14="http://schemas.microsoft.com/office/powerpoint/2010/main" val="4155927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DB1CB6-A542-C847-80D0-E7A59FB4D51B}"/>
              </a:ext>
            </a:extLst>
          </p:cNvPr>
          <p:cNvSpPr>
            <a:spLocks noGrp="1"/>
          </p:cNvSpPr>
          <p:nvPr>
            <p:ph idx="1"/>
          </p:nvPr>
        </p:nvSpPr>
        <p:spPr>
          <a:xfrm>
            <a:off x="628651" y="1795849"/>
            <a:ext cx="7886700" cy="4426531"/>
          </a:xfrm>
        </p:spPr>
        <p:txBody>
          <a:bodyPr>
            <a:normAutofit/>
          </a:bodyPr>
          <a:lstStyle/>
          <a:p>
            <a:r>
              <a:rPr lang="en-US" dirty="0"/>
              <a:t>NSLS-II deployment</a:t>
            </a:r>
          </a:p>
          <a:p>
            <a:r>
              <a:rPr lang="en-US" dirty="0" err="1"/>
              <a:t>Ophyd</a:t>
            </a:r>
            <a:r>
              <a:rPr lang="en-US" dirty="0"/>
              <a:t> hardware abstraction library</a:t>
            </a:r>
          </a:p>
          <a:p>
            <a:r>
              <a:rPr lang="en-US" dirty="0" err="1"/>
              <a:t>Bluesky</a:t>
            </a:r>
            <a:r>
              <a:rPr lang="en-US" dirty="0"/>
              <a:t> data collection framework</a:t>
            </a:r>
          </a:p>
          <a:p>
            <a:r>
              <a:rPr lang="en-US" dirty="0"/>
              <a:t>Event-based architecture</a:t>
            </a:r>
          </a:p>
          <a:p>
            <a:r>
              <a:rPr lang="en-US" dirty="0" err="1"/>
              <a:t>Databroker</a:t>
            </a:r>
            <a:r>
              <a:rPr lang="en-US" dirty="0"/>
              <a:t> library for retrieving stored data</a:t>
            </a:r>
          </a:p>
          <a:p>
            <a:r>
              <a:rPr lang="en-US" dirty="0"/>
              <a:t>Examples</a:t>
            </a:r>
          </a:p>
        </p:txBody>
      </p:sp>
      <p:sp>
        <p:nvSpPr>
          <p:cNvPr id="3" name="Title 2">
            <a:extLst>
              <a:ext uri="{FF2B5EF4-FFF2-40B4-BE49-F238E27FC236}">
                <a16:creationId xmlns:a16="http://schemas.microsoft.com/office/drawing/2014/main" id="{4A1095B9-3767-2E41-B132-11BA3465CDE5}"/>
              </a:ext>
            </a:extLst>
          </p:cNvPr>
          <p:cNvSpPr>
            <a:spLocks noGrp="1"/>
          </p:cNvSpPr>
          <p:nvPr>
            <p:ph type="title"/>
          </p:nvPr>
        </p:nvSpPr>
        <p:spPr>
          <a:xfrm>
            <a:off x="628650" y="422476"/>
            <a:ext cx="7886700" cy="614587"/>
          </a:xfrm>
        </p:spPr>
        <p:txBody>
          <a:bodyPr/>
          <a:lstStyle/>
          <a:p>
            <a:r>
              <a:rPr lang="en-US" dirty="0"/>
              <a:t>Outline</a:t>
            </a:r>
          </a:p>
        </p:txBody>
      </p:sp>
      <p:sp>
        <p:nvSpPr>
          <p:cNvPr id="4" name="Footer Placeholder 3">
            <a:extLst>
              <a:ext uri="{FF2B5EF4-FFF2-40B4-BE49-F238E27FC236}">
                <a16:creationId xmlns:a16="http://schemas.microsoft.com/office/drawing/2014/main" id="{85E8D9DA-09AD-0B4E-9B47-75FBA13C0665}"/>
              </a:ext>
            </a:extLst>
          </p:cNvPr>
          <p:cNvSpPr>
            <a:spLocks noGrp="1"/>
          </p:cNvSpPr>
          <p:nvPr>
            <p:ph type="ftr" sz="quarter" idx="3"/>
          </p:nvPr>
        </p:nvSpPr>
        <p:spPr/>
        <p:txBody>
          <a:bodyPr/>
          <a:lstStyle/>
          <a:p>
            <a:fld id="{F2E5D06D-0BE4-B843-8370-FB88EDC7364A}" type="slidenum">
              <a:rPr lang="en-US" smtClean="0"/>
              <a:pPr/>
              <a:t>2</a:t>
            </a:fld>
            <a:endParaRPr lang="en-US" dirty="0"/>
          </a:p>
        </p:txBody>
      </p:sp>
    </p:spTree>
    <p:extLst>
      <p:ext uri="{BB962C8B-B14F-4D97-AF65-F5344CB8AC3E}">
        <p14:creationId xmlns:p14="http://schemas.microsoft.com/office/powerpoint/2010/main" val="12995132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4C58CA-A0DE-BB42-A495-56F75841AFFA}"/>
              </a:ext>
            </a:extLst>
          </p:cNvPr>
          <p:cNvSpPr>
            <a:spLocks noGrp="1"/>
          </p:cNvSpPr>
          <p:nvPr>
            <p:ph type="title"/>
          </p:nvPr>
        </p:nvSpPr>
        <p:spPr>
          <a:xfrm>
            <a:off x="628650" y="422477"/>
            <a:ext cx="7886700" cy="706108"/>
          </a:xfrm>
        </p:spPr>
        <p:txBody>
          <a:bodyPr>
            <a:normAutofit fontScale="90000"/>
          </a:bodyPr>
          <a:lstStyle/>
          <a:p>
            <a:r>
              <a:rPr lang="en-US" dirty="0"/>
              <a:t>Examples: a stream of slices is </a:t>
            </a:r>
            <a:r>
              <a:rPr lang="en-US" dirty="0" err="1"/>
              <a:t>tomographically</a:t>
            </a:r>
            <a:r>
              <a:rPr lang="en-US" dirty="0"/>
              <a:t> reconstructed using </a:t>
            </a:r>
            <a:r>
              <a:rPr lang="en-US" i="1" dirty="0" err="1"/>
              <a:t>tomopy</a:t>
            </a:r>
            <a:r>
              <a:rPr lang="en-US" dirty="0"/>
              <a:t> (APS)</a:t>
            </a:r>
            <a:br>
              <a:rPr lang="en-US" dirty="0"/>
            </a:br>
            <a:endParaRPr lang="en-US" dirty="0"/>
          </a:p>
        </p:txBody>
      </p:sp>
      <p:sp>
        <p:nvSpPr>
          <p:cNvPr id="4" name="Footer Placeholder 3">
            <a:extLst>
              <a:ext uri="{FF2B5EF4-FFF2-40B4-BE49-F238E27FC236}">
                <a16:creationId xmlns:a16="http://schemas.microsoft.com/office/drawing/2014/main" id="{17AA6D87-1798-F246-B23F-691A2DE2E820}"/>
              </a:ext>
            </a:extLst>
          </p:cNvPr>
          <p:cNvSpPr>
            <a:spLocks noGrp="1"/>
          </p:cNvSpPr>
          <p:nvPr>
            <p:ph type="ftr" sz="quarter" idx="3"/>
          </p:nvPr>
        </p:nvSpPr>
        <p:spPr/>
        <p:txBody>
          <a:bodyPr/>
          <a:lstStyle/>
          <a:p>
            <a:fld id="{F2E5D06D-0BE4-B843-8370-FB88EDC7364A}" type="slidenum">
              <a:rPr lang="en-US" smtClean="0"/>
              <a:pPr/>
              <a:t>20</a:t>
            </a:fld>
            <a:endParaRPr lang="en-US" dirty="0"/>
          </a:p>
        </p:txBody>
      </p:sp>
      <p:pic>
        <p:nvPicPr>
          <p:cNvPr id="10242" name="Picture 2" descr="https://nsls-ii.github.io/bluesky-slides/assets/tomopy-demo.gif">
            <a:extLst>
              <a:ext uri="{FF2B5EF4-FFF2-40B4-BE49-F238E27FC236}">
                <a16:creationId xmlns:a16="http://schemas.microsoft.com/office/drawing/2014/main" id="{51290407-879A-F042-8EE3-80F9905F14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60131"/>
            <a:ext cx="9144000" cy="334803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28C894F-8F96-B74E-AF56-BF05BEE1CCA7}"/>
              </a:ext>
            </a:extLst>
          </p:cNvPr>
          <p:cNvSpPr/>
          <p:nvPr/>
        </p:nvSpPr>
        <p:spPr>
          <a:xfrm>
            <a:off x="2148014" y="5625367"/>
            <a:ext cx="4847969" cy="369332"/>
          </a:xfrm>
          <a:prstGeom prst="rect">
            <a:avLst/>
          </a:prstGeom>
        </p:spPr>
        <p:txBody>
          <a:bodyPr wrap="square">
            <a:spAutoFit/>
          </a:bodyPr>
          <a:lstStyle/>
          <a:p>
            <a:r>
              <a:rPr lang="en-US" dirty="0">
                <a:hlinkClick r:id="rId3"/>
              </a:rPr>
              <a:t>http://nsls-ii.github.io/cookbook/live_recon.html</a:t>
            </a:r>
            <a:endParaRPr lang="en-US" dirty="0"/>
          </a:p>
        </p:txBody>
      </p:sp>
    </p:spTree>
    <p:extLst>
      <p:ext uri="{BB962C8B-B14F-4D97-AF65-F5344CB8AC3E}">
        <p14:creationId xmlns:p14="http://schemas.microsoft.com/office/powerpoint/2010/main" val="2545161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4C58CA-A0DE-BB42-A495-56F75841AFFA}"/>
              </a:ext>
            </a:extLst>
          </p:cNvPr>
          <p:cNvSpPr>
            <a:spLocks noGrp="1"/>
          </p:cNvSpPr>
          <p:nvPr>
            <p:ph type="title"/>
          </p:nvPr>
        </p:nvSpPr>
        <p:spPr>
          <a:xfrm>
            <a:off x="628650" y="422477"/>
            <a:ext cx="7886700" cy="706108"/>
          </a:xfrm>
        </p:spPr>
        <p:txBody>
          <a:bodyPr>
            <a:normAutofit/>
          </a:bodyPr>
          <a:lstStyle/>
          <a:p>
            <a:r>
              <a:rPr lang="en-US" dirty="0"/>
              <a:t>Examples: Real-time Data Analysis at APS</a:t>
            </a:r>
          </a:p>
        </p:txBody>
      </p:sp>
      <p:sp>
        <p:nvSpPr>
          <p:cNvPr id="4" name="Footer Placeholder 3">
            <a:extLst>
              <a:ext uri="{FF2B5EF4-FFF2-40B4-BE49-F238E27FC236}">
                <a16:creationId xmlns:a16="http://schemas.microsoft.com/office/drawing/2014/main" id="{17AA6D87-1798-F246-B23F-691A2DE2E820}"/>
              </a:ext>
            </a:extLst>
          </p:cNvPr>
          <p:cNvSpPr>
            <a:spLocks noGrp="1"/>
          </p:cNvSpPr>
          <p:nvPr>
            <p:ph type="ftr" sz="quarter" idx="3"/>
          </p:nvPr>
        </p:nvSpPr>
        <p:spPr/>
        <p:txBody>
          <a:bodyPr/>
          <a:lstStyle/>
          <a:p>
            <a:fld id="{F2E5D06D-0BE4-B843-8370-FB88EDC7364A}" type="slidenum">
              <a:rPr lang="en-US" smtClean="0"/>
              <a:pPr/>
              <a:t>21</a:t>
            </a:fld>
            <a:endParaRPr lang="en-US" dirty="0"/>
          </a:p>
        </p:txBody>
      </p:sp>
      <p:pic>
        <p:nvPicPr>
          <p:cNvPr id="11266" name="Picture 2" descr="https://nsls-ii.github.io/bluesky-slides/assets/aps-shale-reconstruction.png">
            <a:extLst>
              <a:ext uri="{FF2B5EF4-FFF2-40B4-BE49-F238E27FC236}">
                <a16:creationId xmlns:a16="http://schemas.microsoft.com/office/drawing/2014/main" id="{2CB62235-AB6A-0149-8341-D8F7DAE510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6204" y="1118805"/>
            <a:ext cx="7051589" cy="438887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8C500F0-4BD5-8A41-A80A-5FBE22595CCF}"/>
              </a:ext>
            </a:extLst>
          </p:cNvPr>
          <p:cNvSpPr/>
          <p:nvPr/>
        </p:nvSpPr>
        <p:spPr>
          <a:xfrm>
            <a:off x="976184" y="5676899"/>
            <a:ext cx="7121609" cy="646331"/>
          </a:xfrm>
          <a:prstGeom prst="rect">
            <a:avLst/>
          </a:prstGeom>
        </p:spPr>
        <p:txBody>
          <a:bodyPr wrap="square">
            <a:spAutoFit/>
          </a:bodyPr>
          <a:lstStyle/>
          <a:p>
            <a:r>
              <a:rPr lang="en-US" dirty="0"/>
              <a:t>Data is streamed from APS to Argonne Leadership Compute Facility.</a:t>
            </a:r>
          </a:p>
          <a:p>
            <a:r>
              <a:rPr lang="en-US" dirty="0"/>
              <a:t>Results are immediately visualized at APS.</a:t>
            </a:r>
          </a:p>
        </p:txBody>
      </p:sp>
    </p:spTree>
    <p:extLst>
      <p:ext uri="{BB962C8B-B14F-4D97-AF65-F5344CB8AC3E}">
        <p14:creationId xmlns:p14="http://schemas.microsoft.com/office/powerpoint/2010/main" val="13523031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4C58CA-A0DE-BB42-A495-56F75841AFFA}"/>
              </a:ext>
            </a:extLst>
          </p:cNvPr>
          <p:cNvSpPr>
            <a:spLocks noGrp="1"/>
          </p:cNvSpPr>
          <p:nvPr>
            <p:ph type="title"/>
          </p:nvPr>
        </p:nvSpPr>
        <p:spPr>
          <a:xfrm>
            <a:off x="628650" y="422476"/>
            <a:ext cx="8309404" cy="1406323"/>
          </a:xfrm>
        </p:spPr>
        <p:txBody>
          <a:bodyPr>
            <a:normAutofit fontScale="90000"/>
          </a:bodyPr>
          <a:lstStyle/>
          <a:p>
            <a:r>
              <a:rPr lang="en-US" dirty="0"/>
              <a:t>Examples: Comparison of data from experiments and simulations</a:t>
            </a:r>
            <a:r>
              <a:rPr lang="en-US" b="1" dirty="0"/>
              <a:t> </a:t>
            </a:r>
            <a:r>
              <a:rPr lang="en-US" dirty="0"/>
              <a:t>made easier with </a:t>
            </a:r>
            <a:r>
              <a:rPr lang="en-US" dirty="0" err="1"/>
              <a:t>DataBroker</a:t>
            </a:r>
            <a:br>
              <a:rPr lang="en-US" dirty="0"/>
            </a:br>
            <a:endParaRPr lang="en-US" dirty="0"/>
          </a:p>
        </p:txBody>
      </p:sp>
      <p:sp>
        <p:nvSpPr>
          <p:cNvPr id="4" name="Footer Placeholder 3">
            <a:extLst>
              <a:ext uri="{FF2B5EF4-FFF2-40B4-BE49-F238E27FC236}">
                <a16:creationId xmlns:a16="http://schemas.microsoft.com/office/drawing/2014/main" id="{17AA6D87-1798-F246-B23F-691A2DE2E820}"/>
              </a:ext>
            </a:extLst>
          </p:cNvPr>
          <p:cNvSpPr>
            <a:spLocks noGrp="1"/>
          </p:cNvSpPr>
          <p:nvPr>
            <p:ph type="ftr" sz="quarter" idx="3"/>
          </p:nvPr>
        </p:nvSpPr>
        <p:spPr/>
        <p:txBody>
          <a:bodyPr/>
          <a:lstStyle/>
          <a:p>
            <a:fld id="{F2E5D06D-0BE4-B843-8370-FB88EDC7364A}" type="slidenum">
              <a:rPr lang="en-US" smtClean="0"/>
              <a:pPr/>
              <a:t>22</a:t>
            </a:fld>
            <a:endParaRPr lang="en-US" dirty="0"/>
          </a:p>
        </p:txBody>
      </p:sp>
      <p:pic>
        <p:nvPicPr>
          <p:cNvPr id="12290" name="Picture 2" descr="https://mrakitin.github.io/nobugs-2018-slides/assets/chx-sim-meas1.png">
            <a:extLst>
              <a:ext uri="{FF2B5EF4-FFF2-40B4-BE49-F238E27FC236}">
                <a16:creationId xmlns:a16="http://schemas.microsoft.com/office/drawing/2014/main" id="{E45F45E9-A798-1B4C-8F3A-760773A258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65751"/>
            <a:ext cx="3672745" cy="1532224"/>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ttps://mrakitin.github.io/nobugs-2018-slides/assets/chx-sim-meas2.png">
            <a:extLst>
              <a:ext uri="{FF2B5EF4-FFF2-40B4-BE49-F238E27FC236}">
                <a16:creationId xmlns:a16="http://schemas.microsoft.com/office/drawing/2014/main" id="{82AE2570-1F1F-C548-972B-6030F7150C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2745" y="1323781"/>
            <a:ext cx="5471255" cy="42161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0F5673A-83CD-FF4D-831E-6C3EA12F14CD}"/>
              </a:ext>
            </a:extLst>
          </p:cNvPr>
          <p:cNvSpPr txBox="1"/>
          <p:nvPr/>
        </p:nvSpPr>
        <p:spPr>
          <a:xfrm>
            <a:off x="502507" y="5578625"/>
            <a:ext cx="8435547" cy="861774"/>
          </a:xfrm>
          <a:prstGeom prst="rect">
            <a:avLst/>
          </a:prstGeom>
          <a:noFill/>
        </p:spPr>
        <p:txBody>
          <a:bodyPr wrap="square" rtlCol="0">
            <a:spAutoFit/>
          </a:bodyPr>
          <a:lstStyle/>
          <a:p>
            <a:r>
              <a:rPr lang="en-US" sz="1600" dirty="0"/>
              <a:t>Same analysis pipelines were used to compare the experimental and simulation data at NSLS-II CHX beamline for diffraction and scattering (SRI-2018 proceedings).</a:t>
            </a:r>
          </a:p>
          <a:p>
            <a:r>
              <a:rPr lang="en-US" sz="1600" dirty="0"/>
              <a:t>Simulations were performed with </a:t>
            </a:r>
            <a:r>
              <a:rPr lang="en-US" sz="1600" dirty="0" err="1"/>
              <a:t>Sirepo</a:t>
            </a:r>
            <a:r>
              <a:rPr lang="en-US" sz="1600" dirty="0"/>
              <a:t>/SRW: </a:t>
            </a:r>
            <a:r>
              <a:rPr lang="en-US" sz="1600" dirty="0">
                <a:hlinkClick r:id="rId4"/>
              </a:rPr>
              <a:t>https://sirepo.com</a:t>
            </a:r>
            <a:endParaRPr lang="en-US" sz="1600" dirty="0"/>
          </a:p>
        </p:txBody>
      </p:sp>
    </p:spTree>
    <p:extLst>
      <p:ext uri="{BB962C8B-B14F-4D97-AF65-F5344CB8AC3E}">
        <p14:creationId xmlns:p14="http://schemas.microsoft.com/office/powerpoint/2010/main" val="11328206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499A818-1760-C847-8143-23D13AFDA4CE}"/>
              </a:ext>
            </a:extLst>
          </p:cNvPr>
          <p:cNvSpPr>
            <a:spLocks noGrp="1"/>
          </p:cNvSpPr>
          <p:nvPr>
            <p:ph idx="1"/>
          </p:nvPr>
        </p:nvSpPr>
        <p:spPr>
          <a:xfrm>
            <a:off x="296562" y="3094252"/>
            <a:ext cx="8649730" cy="497445"/>
          </a:xfrm>
        </p:spPr>
        <p:txBody>
          <a:bodyPr>
            <a:normAutofit/>
          </a:bodyPr>
          <a:lstStyle/>
          <a:p>
            <a:pPr marL="0" indent="0">
              <a:buNone/>
            </a:pPr>
            <a:r>
              <a:rPr lang="en-US" sz="2000" dirty="0">
                <a:hlinkClick r:id="rId2"/>
              </a:rPr>
              <a:t>https://github.com/mrakitin/Berlin-2019-tutorials/blob/master/LaptopCam.ipynb</a:t>
            </a:r>
            <a:endParaRPr lang="en-US" sz="2000" dirty="0"/>
          </a:p>
        </p:txBody>
      </p:sp>
      <p:sp>
        <p:nvSpPr>
          <p:cNvPr id="3" name="Title 2">
            <a:extLst>
              <a:ext uri="{FF2B5EF4-FFF2-40B4-BE49-F238E27FC236}">
                <a16:creationId xmlns:a16="http://schemas.microsoft.com/office/drawing/2014/main" id="{6DCE379E-0FF3-3B45-9CA5-14EC18D2A5DA}"/>
              </a:ext>
            </a:extLst>
          </p:cNvPr>
          <p:cNvSpPr>
            <a:spLocks noGrp="1"/>
          </p:cNvSpPr>
          <p:nvPr>
            <p:ph type="title"/>
          </p:nvPr>
        </p:nvSpPr>
        <p:spPr/>
        <p:txBody>
          <a:bodyPr/>
          <a:lstStyle/>
          <a:p>
            <a:r>
              <a:rPr lang="en-US" dirty="0"/>
              <a:t>Live demo</a:t>
            </a:r>
          </a:p>
        </p:txBody>
      </p:sp>
      <p:sp>
        <p:nvSpPr>
          <p:cNvPr id="4" name="Footer Placeholder 3">
            <a:extLst>
              <a:ext uri="{FF2B5EF4-FFF2-40B4-BE49-F238E27FC236}">
                <a16:creationId xmlns:a16="http://schemas.microsoft.com/office/drawing/2014/main" id="{B84E0B5D-901D-6B42-BD57-AC3D4ED27FAC}"/>
              </a:ext>
            </a:extLst>
          </p:cNvPr>
          <p:cNvSpPr>
            <a:spLocks noGrp="1"/>
          </p:cNvSpPr>
          <p:nvPr>
            <p:ph type="ftr" sz="quarter" idx="3"/>
          </p:nvPr>
        </p:nvSpPr>
        <p:spPr/>
        <p:txBody>
          <a:bodyPr/>
          <a:lstStyle/>
          <a:p>
            <a:fld id="{F2E5D06D-0BE4-B843-8370-FB88EDC7364A}" type="slidenum">
              <a:rPr lang="en-US" smtClean="0"/>
              <a:pPr/>
              <a:t>23</a:t>
            </a:fld>
            <a:endParaRPr lang="en-US" dirty="0"/>
          </a:p>
        </p:txBody>
      </p:sp>
    </p:spTree>
    <p:extLst>
      <p:ext uri="{BB962C8B-B14F-4D97-AF65-F5344CB8AC3E}">
        <p14:creationId xmlns:p14="http://schemas.microsoft.com/office/powerpoint/2010/main" val="11631594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042A11-079C-BA4A-BF6D-5184977C873A}"/>
              </a:ext>
            </a:extLst>
          </p:cNvPr>
          <p:cNvSpPr>
            <a:spLocks noGrp="1"/>
          </p:cNvSpPr>
          <p:nvPr>
            <p:ph idx="1"/>
          </p:nvPr>
        </p:nvSpPr>
        <p:spPr>
          <a:xfrm>
            <a:off x="222422" y="1927654"/>
            <a:ext cx="8707394" cy="3888260"/>
          </a:xfrm>
        </p:spPr>
        <p:txBody>
          <a:bodyPr>
            <a:normAutofit/>
          </a:bodyPr>
          <a:lstStyle/>
          <a:p>
            <a:r>
              <a:rPr lang="en-US" dirty="0"/>
              <a:t>Gallery of examples: </a:t>
            </a:r>
            <a:r>
              <a:rPr lang="en-US" dirty="0">
                <a:hlinkClick r:id="rId2"/>
              </a:rPr>
              <a:t>http://nsls-ii.github.io/cookbook</a:t>
            </a:r>
            <a:endParaRPr lang="en-US" dirty="0"/>
          </a:p>
          <a:p>
            <a:r>
              <a:rPr lang="en-US" dirty="0" err="1"/>
              <a:t>Bluesky</a:t>
            </a:r>
            <a:r>
              <a:rPr lang="en-US" dirty="0"/>
              <a:t> tutorial materials: </a:t>
            </a:r>
            <a:r>
              <a:rPr lang="en-US" dirty="0">
                <a:hlinkClick r:id="rId3"/>
              </a:rPr>
              <a:t>https://github.com/mrakitin/Berlin-2019-bluesky-tutorial</a:t>
            </a:r>
            <a:endParaRPr lang="en-US" dirty="0"/>
          </a:p>
          <a:p>
            <a:r>
              <a:rPr lang="en-US" dirty="0"/>
              <a:t>Documentation: </a:t>
            </a:r>
            <a:r>
              <a:rPr lang="en-US" dirty="0">
                <a:hlinkClick r:id="rId4"/>
              </a:rPr>
              <a:t>nsls-ii.github.io</a:t>
            </a:r>
            <a:endParaRPr lang="en-US" dirty="0"/>
          </a:p>
          <a:p>
            <a:r>
              <a:rPr lang="en-US" dirty="0"/>
              <a:t>Code: </a:t>
            </a:r>
            <a:r>
              <a:rPr lang="en-US" dirty="0">
                <a:hlinkClick r:id="rId5"/>
              </a:rPr>
              <a:t>github.com/NSLS-II</a:t>
            </a:r>
            <a:endParaRPr lang="en-US" dirty="0"/>
          </a:p>
        </p:txBody>
      </p:sp>
      <p:sp>
        <p:nvSpPr>
          <p:cNvPr id="3" name="Title 2">
            <a:extLst>
              <a:ext uri="{FF2B5EF4-FFF2-40B4-BE49-F238E27FC236}">
                <a16:creationId xmlns:a16="http://schemas.microsoft.com/office/drawing/2014/main" id="{B7588EB7-92E4-4848-B2AF-46E2CFD72BB8}"/>
              </a:ext>
            </a:extLst>
          </p:cNvPr>
          <p:cNvSpPr>
            <a:spLocks noGrp="1"/>
          </p:cNvSpPr>
          <p:nvPr>
            <p:ph type="title"/>
          </p:nvPr>
        </p:nvSpPr>
        <p:spPr/>
        <p:txBody>
          <a:bodyPr/>
          <a:lstStyle/>
          <a:p>
            <a:r>
              <a:rPr lang="en-US" dirty="0"/>
              <a:t>Links</a:t>
            </a:r>
          </a:p>
        </p:txBody>
      </p:sp>
      <p:sp>
        <p:nvSpPr>
          <p:cNvPr id="4" name="Footer Placeholder 3">
            <a:extLst>
              <a:ext uri="{FF2B5EF4-FFF2-40B4-BE49-F238E27FC236}">
                <a16:creationId xmlns:a16="http://schemas.microsoft.com/office/drawing/2014/main" id="{A92B9AC4-B092-C741-8524-D76CECE39D51}"/>
              </a:ext>
            </a:extLst>
          </p:cNvPr>
          <p:cNvSpPr>
            <a:spLocks noGrp="1"/>
          </p:cNvSpPr>
          <p:nvPr>
            <p:ph type="ftr" sz="quarter" idx="3"/>
          </p:nvPr>
        </p:nvSpPr>
        <p:spPr/>
        <p:txBody>
          <a:bodyPr/>
          <a:lstStyle/>
          <a:p>
            <a:fld id="{F2E5D06D-0BE4-B843-8370-FB88EDC7364A}" type="slidenum">
              <a:rPr lang="en-US" smtClean="0"/>
              <a:pPr/>
              <a:t>24</a:t>
            </a:fld>
            <a:endParaRPr lang="en-US" dirty="0"/>
          </a:p>
        </p:txBody>
      </p:sp>
    </p:spTree>
    <p:extLst>
      <p:ext uri="{BB962C8B-B14F-4D97-AF65-F5344CB8AC3E}">
        <p14:creationId xmlns:p14="http://schemas.microsoft.com/office/powerpoint/2010/main" val="1976269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3A3E652-36D6-4E42-BDD0-0C97446BFD68}"/>
              </a:ext>
            </a:extLst>
          </p:cNvPr>
          <p:cNvPicPr>
            <a:picLocks noGrp="1" noChangeAspect="1"/>
          </p:cNvPicPr>
          <p:nvPr>
            <p:ph idx="1"/>
          </p:nvPr>
        </p:nvPicPr>
        <p:blipFill>
          <a:blip r:embed="rId2"/>
          <a:stretch>
            <a:fillRect/>
          </a:stretch>
        </p:blipFill>
        <p:spPr>
          <a:xfrm>
            <a:off x="2141251" y="1103971"/>
            <a:ext cx="4861496" cy="3646122"/>
          </a:xfrm>
        </p:spPr>
      </p:pic>
      <p:sp>
        <p:nvSpPr>
          <p:cNvPr id="3" name="Title 2">
            <a:extLst>
              <a:ext uri="{FF2B5EF4-FFF2-40B4-BE49-F238E27FC236}">
                <a16:creationId xmlns:a16="http://schemas.microsoft.com/office/drawing/2014/main" id="{D572FE88-0CD7-4442-BF7D-209E96B75083}"/>
              </a:ext>
            </a:extLst>
          </p:cNvPr>
          <p:cNvSpPr>
            <a:spLocks noGrp="1"/>
          </p:cNvSpPr>
          <p:nvPr>
            <p:ph type="title"/>
          </p:nvPr>
        </p:nvSpPr>
        <p:spPr>
          <a:xfrm>
            <a:off x="628650" y="422476"/>
            <a:ext cx="7886700" cy="681495"/>
          </a:xfrm>
        </p:spPr>
        <p:txBody>
          <a:bodyPr/>
          <a:lstStyle/>
          <a:p>
            <a:r>
              <a:rPr lang="en-US" dirty="0"/>
              <a:t>National Synchrotron Light Source II</a:t>
            </a:r>
          </a:p>
        </p:txBody>
      </p:sp>
      <p:sp>
        <p:nvSpPr>
          <p:cNvPr id="4" name="Footer Placeholder 3">
            <a:extLst>
              <a:ext uri="{FF2B5EF4-FFF2-40B4-BE49-F238E27FC236}">
                <a16:creationId xmlns:a16="http://schemas.microsoft.com/office/drawing/2014/main" id="{E2591C5F-327C-E948-B824-76EE6001EC40}"/>
              </a:ext>
            </a:extLst>
          </p:cNvPr>
          <p:cNvSpPr>
            <a:spLocks noGrp="1"/>
          </p:cNvSpPr>
          <p:nvPr>
            <p:ph type="ftr" sz="quarter" idx="3"/>
          </p:nvPr>
        </p:nvSpPr>
        <p:spPr/>
        <p:txBody>
          <a:bodyPr/>
          <a:lstStyle/>
          <a:p>
            <a:fld id="{F2E5D06D-0BE4-B843-8370-FB88EDC7364A}" type="slidenum">
              <a:rPr lang="en-US" smtClean="0"/>
              <a:pPr/>
              <a:t>3</a:t>
            </a:fld>
            <a:endParaRPr lang="en-US" dirty="0"/>
          </a:p>
        </p:txBody>
      </p:sp>
      <p:sp>
        <p:nvSpPr>
          <p:cNvPr id="7" name="TextBox 6">
            <a:extLst>
              <a:ext uri="{FF2B5EF4-FFF2-40B4-BE49-F238E27FC236}">
                <a16:creationId xmlns:a16="http://schemas.microsoft.com/office/drawing/2014/main" id="{4D803466-C495-044B-89A8-B3AE89C14800}"/>
              </a:ext>
            </a:extLst>
          </p:cNvPr>
          <p:cNvSpPr txBox="1"/>
          <p:nvPr/>
        </p:nvSpPr>
        <p:spPr>
          <a:xfrm>
            <a:off x="946871" y="4930831"/>
            <a:ext cx="7250255" cy="1200329"/>
          </a:xfrm>
          <a:prstGeom prst="rect">
            <a:avLst/>
          </a:prstGeom>
          <a:noFill/>
        </p:spPr>
        <p:txBody>
          <a:bodyPr wrap="none" rtlCol="0">
            <a:spAutoFit/>
          </a:bodyPr>
          <a:lstStyle/>
          <a:p>
            <a:pPr algn="ctr"/>
            <a:r>
              <a:rPr lang="en-US" dirty="0"/>
              <a:t>NSLS-II is a “User Facility”</a:t>
            </a:r>
          </a:p>
          <a:p>
            <a:pPr marL="285750" indent="-285750">
              <a:buFont typeface="Arial" panose="020B0604020202020204" pitchFamily="34" charset="0"/>
              <a:buChar char="•"/>
            </a:pPr>
            <a:r>
              <a:rPr lang="en-US" dirty="0"/>
              <a:t>Scientific Staff spend 20% time on experiments, the rest on user support</a:t>
            </a:r>
          </a:p>
          <a:p>
            <a:pPr marL="285750" indent="-285750">
              <a:buFont typeface="Arial" panose="020B0604020202020204" pitchFamily="34" charset="0"/>
              <a:buChar char="•"/>
            </a:pPr>
            <a:r>
              <a:rPr lang="en-US" dirty="0"/>
              <a:t>Users mail samples or visit for ~1–10 days</a:t>
            </a:r>
          </a:p>
          <a:p>
            <a:pPr marL="285750" indent="-285750">
              <a:buFont typeface="Arial" panose="020B0604020202020204" pitchFamily="34" charset="0"/>
              <a:buChar char="•"/>
            </a:pPr>
            <a:r>
              <a:rPr lang="en-US" dirty="0"/>
              <a:t>28 active instruments (“beamlines”), 60-70 planned</a:t>
            </a:r>
          </a:p>
        </p:txBody>
      </p:sp>
    </p:spTree>
    <p:extLst>
      <p:ext uri="{BB962C8B-B14F-4D97-AF65-F5344CB8AC3E}">
        <p14:creationId xmlns:p14="http://schemas.microsoft.com/office/powerpoint/2010/main" val="693948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A334B8-03F9-6C46-8A99-282DCAD02685}"/>
              </a:ext>
            </a:extLst>
          </p:cNvPr>
          <p:cNvSpPr>
            <a:spLocks noGrp="1"/>
          </p:cNvSpPr>
          <p:nvPr>
            <p:ph idx="1"/>
          </p:nvPr>
        </p:nvSpPr>
        <p:spPr>
          <a:xfrm>
            <a:off x="628650" y="1169773"/>
            <a:ext cx="7886700" cy="5007190"/>
          </a:xfrm>
        </p:spPr>
        <p:txBody>
          <a:bodyPr>
            <a:normAutofit/>
          </a:bodyPr>
          <a:lstStyle/>
          <a:p>
            <a:r>
              <a:rPr lang="en-US" sz="2400" dirty="0" err="1"/>
              <a:t>Conda</a:t>
            </a:r>
            <a:r>
              <a:rPr lang="en-US" sz="2400" dirty="0"/>
              <a:t> environments for each cycle (3 times/year)</a:t>
            </a:r>
          </a:p>
          <a:p>
            <a:r>
              <a:rPr lang="en-US" sz="2400" dirty="0"/>
              <a:t>Python 3.6 with full scientific stack:</a:t>
            </a:r>
            <a:br>
              <a:rPr lang="en-US" sz="2400" dirty="0"/>
            </a:br>
            <a:r>
              <a:rPr lang="en-US" sz="2400" dirty="0"/>
              <a:t>NumPy, SciPy, Matplotlib, Pandas, …</a:t>
            </a:r>
          </a:p>
          <a:p>
            <a:r>
              <a:rPr lang="en-US" sz="2400" dirty="0"/>
              <a:t>Facility-independent packages: </a:t>
            </a:r>
            <a:br>
              <a:rPr lang="en-US" sz="2400" dirty="0"/>
            </a:br>
            <a:r>
              <a:rPr lang="en-US" sz="2400" dirty="0" err="1"/>
              <a:t>bluesky</a:t>
            </a:r>
            <a:r>
              <a:rPr lang="en-US" sz="2400" dirty="0"/>
              <a:t>, </a:t>
            </a:r>
            <a:r>
              <a:rPr lang="en-US" sz="2400" dirty="0" err="1"/>
              <a:t>ophyd</a:t>
            </a:r>
            <a:r>
              <a:rPr lang="en-US" sz="2400" dirty="0"/>
              <a:t>, </a:t>
            </a:r>
            <a:r>
              <a:rPr lang="en-US" sz="2400" dirty="0" err="1"/>
              <a:t>caproto</a:t>
            </a:r>
            <a:r>
              <a:rPr lang="en-US" sz="2400" dirty="0"/>
              <a:t>, </a:t>
            </a:r>
            <a:r>
              <a:rPr lang="en-US" sz="2400" dirty="0" err="1"/>
              <a:t>databroker</a:t>
            </a:r>
            <a:endParaRPr lang="en-US" sz="2400" dirty="0"/>
          </a:p>
          <a:p>
            <a:r>
              <a:rPr lang="en-US" sz="2400" dirty="0"/>
              <a:t>Facility-specific package: </a:t>
            </a:r>
            <a:r>
              <a:rPr lang="en-US" sz="2400" dirty="0">
                <a:hlinkClick r:id="rId2"/>
              </a:rPr>
              <a:t>nslsii</a:t>
            </a:r>
            <a:endParaRPr lang="en-US" sz="2400" dirty="0"/>
          </a:p>
          <a:p>
            <a:r>
              <a:rPr lang="en-US" sz="2400" dirty="0"/>
              <a:t>Our </a:t>
            </a:r>
            <a:r>
              <a:rPr lang="en-US" sz="2400" dirty="0" err="1"/>
              <a:t>conda</a:t>
            </a:r>
            <a:r>
              <a:rPr lang="en-US" sz="2400" dirty="0"/>
              <a:t> channel: </a:t>
            </a:r>
            <a:r>
              <a:rPr lang="en-US" sz="2400" dirty="0">
                <a:hlinkClick r:id="rId3"/>
              </a:rPr>
              <a:t>lightsource2-tag</a:t>
            </a:r>
            <a:endParaRPr lang="en-US" sz="2400" dirty="0"/>
          </a:p>
          <a:p>
            <a:r>
              <a:rPr lang="en-US" sz="2400" dirty="0" err="1"/>
              <a:t>IPython</a:t>
            </a:r>
            <a:r>
              <a:rPr lang="en-US" sz="2400" dirty="0"/>
              <a:t> collection/analysis profiles per beamline, </a:t>
            </a:r>
            <a:r>
              <a:rPr lang="en-US" sz="2400" b="1" dirty="0"/>
              <a:t>https://github.com/NSLS-II-&lt;BL&gt;/</a:t>
            </a:r>
            <a:r>
              <a:rPr lang="en-US" sz="2400" b="1" dirty="0" err="1"/>
              <a:t>profile_collection</a:t>
            </a:r>
            <a:r>
              <a:rPr lang="en-US" sz="2400" dirty="0"/>
              <a:t> (BL: SIX, HXN, XFM, SRX, QAS, ISS, CHX, CMS, SMI, LIX, AMX, FMX, XFP, ESM, PDF, XPD, and more)</a:t>
            </a:r>
          </a:p>
          <a:p>
            <a:pPr marL="0" indent="0">
              <a:buNone/>
            </a:pPr>
            <a:r>
              <a:rPr lang="en-US" sz="2400" dirty="0"/>
              <a:t>    Example: </a:t>
            </a:r>
            <a:r>
              <a:rPr lang="en-US" sz="2400" dirty="0">
                <a:hlinkClick r:id="rId4"/>
              </a:rPr>
              <a:t>https://github.com/NSLS-II-CHX/profile_collection</a:t>
            </a:r>
            <a:endParaRPr lang="en-US" sz="2400" dirty="0"/>
          </a:p>
        </p:txBody>
      </p:sp>
      <p:sp>
        <p:nvSpPr>
          <p:cNvPr id="3" name="Title 2">
            <a:extLst>
              <a:ext uri="{FF2B5EF4-FFF2-40B4-BE49-F238E27FC236}">
                <a16:creationId xmlns:a16="http://schemas.microsoft.com/office/drawing/2014/main" id="{EB94ABE8-A625-6745-B70F-71C2747A3FB2}"/>
              </a:ext>
            </a:extLst>
          </p:cNvPr>
          <p:cNvSpPr>
            <a:spLocks noGrp="1"/>
          </p:cNvSpPr>
          <p:nvPr>
            <p:ph type="title"/>
          </p:nvPr>
        </p:nvSpPr>
        <p:spPr/>
        <p:txBody>
          <a:bodyPr/>
          <a:lstStyle/>
          <a:p>
            <a:r>
              <a:rPr lang="en-US" dirty="0"/>
              <a:t>Deployment on the experimental floor</a:t>
            </a:r>
          </a:p>
        </p:txBody>
      </p:sp>
      <p:sp>
        <p:nvSpPr>
          <p:cNvPr id="4" name="Footer Placeholder 3">
            <a:extLst>
              <a:ext uri="{FF2B5EF4-FFF2-40B4-BE49-F238E27FC236}">
                <a16:creationId xmlns:a16="http://schemas.microsoft.com/office/drawing/2014/main" id="{A1C96407-62B0-194D-A224-D66509050A35}"/>
              </a:ext>
            </a:extLst>
          </p:cNvPr>
          <p:cNvSpPr>
            <a:spLocks noGrp="1"/>
          </p:cNvSpPr>
          <p:nvPr>
            <p:ph type="ftr" sz="quarter" idx="3"/>
          </p:nvPr>
        </p:nvSpPr>
        <p:spPr/>
        <p:txBody>
          <a:bodyPr/>
          <a:lstStyle/>
          <a:p>
            <a:fld id="{F2E5D06D-0BE4-B843-8370-FB88EDC7364A}" type="slidenum">
              <a:rPr lang="en-US" smtClean="0"/>
              <a:pPr/>
              <a:t>4</a:t>
            </a:fld>
            <a:endParaRPr lang="en-US" dirty="0"/>
          </a:p>
        </p:txBody>
      </p:sp>
      <p:pic>
        <p:nvPicPr>
          <p:cNvPr id="5" name="Picture 4">
            <a:extLst>
              <a:ext uri="{FF2B5EF4-FFF2-40B4-BE49-F238E27FC236}">
                <a16:creationId xmlns:a16="http://schemas.microsoft.com/office/drawing/2014/main" id="{D0ECEE82-F4D3-494D-A4BA-C56523187E77}"/>
              </a:ext>
            </a:extLst>
          </p:cNvPr>
          <p:cNvPicPr>
            <a:picLocks noChangeAspect="1"/>
          </p:cNvPicPr>
          <p:nvPr/>
        </p:nvPicPr>
        <p:blipFill>
          <a:blip r:embed="rId5"/>
          <a:stretch>
            <a:fillRect/>
          </a:stretch>
        </p:blipFill>
        <p:spPr>
          <a:xfrm>
            <a:off x="5600611" y="1567120"/>
            <a:ext cx="3304492" cy="2471427"/>
          </a:xfrm>
          <a:prstGeom prst="rect">
            <a:avLst/>
          </a:prstGeom>
          <a:ln>
            <a:noFill/>
          </a:ln>
          <a:effectLst>
            <a:outerShdw blurRad="292100" dist="139700" dir="2700000" algn="tl" rotWithShape="0">
              <a:srgbClr val="333333">
                <a:alpha val="65000"/>
              </a:srgbClr>
            </a:outerShdw>
          </a:effectLst>
        </p:spPr>
      </p:pic>
      <p:sp>
        <p:nvSpPr>
          <p:cNvPr id="6" name="Content Placeholder 1">
            <a:extLst>
              <a:ext uri="{FF2B5EF4-FFF2-40B4-BE49-F238E27FC236}">
                <a16:creationId xmlns:a16="http://schemas.microsoft.com/office/drawing/2014/main" id="{3237540B-9069-AD4C-BD1F-AE68EEAA7B28}"/>
              </a:ext>
            </a:extLst>
          </p:cNvPr>
          <p:cNvSpPr txBox="1">
            <a:spLocks/>
          </p:cNvSpPr>
          <p:nvPr/>
        </p:nvSpPr>
        <p:spPr>
          <a:xfrm>
            <a:off x="2097816" y="6054103"/>
            <a:ext cx="4948366" cy="24572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200" dirty="0"/>
              <a:t>Figure Credit: "State of the Stack" by Jake </a:t>
            </a:r>
            <a:r>
              <a:rPr lang="en-US" sz="1200" dirty="0" err="1"/>
              <a:t>VanderPlas</a:t>
            </a:r>
            <a:r>
              <a:rPr lang="en-US" sz="1200" dirty="0"/>
              <a:t>, SciPy Conference 2015</a:t>
            </a:r>
          </a:p>
        </p:txBody>
      </p:sp>
    </p:spTree>
    <p:extLst>
      <p:ext uri="{BB962C8B-B14F-4D97-AF65-F5344CB8AC3E}">
        <p14:creationId xmlns:p14="http://schemas.microsoft.com/office/powerpoint/2010/main" val="1497127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36111F-380D-FA4C-A1AC-2AAE0F6B803D}"/>
              </a:ext>
            </a:extLst>
          </p:cNvPr>
          <p:cNvSpPr>
            <a:spLocks noGrp="1"/>
          </p:cNvSpPr>
          <p:nvPr>
            <p:ph type="title"/>
          </p:nvPr>
        </p:nvSpPr>
        <p:spPr/>
        <p:txBody>
          <a:bodyPr/>
          <a:lstStyle/>
          <a:p>
            <a:r>
              <a:rPr lang="en-US" dirty="0"/>
              <a:t>Software</a:t>
            </a:r>
          </a:p>
        </p:txBody>
      </p:sp>
      <p:sp>
        <p:nvSpPr>
          <p:cNvPr id="4" name="Footer Placeholder 3">
            <a:extLst>
              <a:ext uri="{FF2B5EF4-FFF2-40B4-BE49-F238E27FC236}">
                <a16:creationId xmlns:a16="http://schemas.microsoft.com/office/drawing/2014/main" id="{A318672D-19EE-D64E-8C60-377E4F1CC7D0}"/>
              </a:ext>
            </a:extLst>
          </p:cNvPr>
          <p:cNvSpPr>
            <a:spLocks noGrp="1"/>
          </p:cNvSpPr>
          <p:nvPr>
            <p:ph type="ftr" sz="quarter" idx="3"/>
          </p:nvPr>
        </p:nvSpPr>
        <p:spPr/>
        <p:txBody>
          <a:bodyPr/>
          <a:lstStyle/>
          <a:p>
            <a:fld id="{F2E5D06D-0BE4-B843-8370-FB88EDC7364A}" type="slidenum">
              <a:rPr lang="en-US" smtClean="0"/>
              <a:pPr/>
              <a:t>5</a:t>
            </a:fld>
            <a:endParaRPr lang="en-US" dirty="0"/>
          </a:p>
        </p:txBody>
      </p:sp>
      <p:sp>
        <p:nvSpPr>
          <p:cNvPr id="7" name="TextBox 6">
            <a:extLst>
              <a:ext uri="{FF2B5EF4-FFF2-40B4-BE49-F238E27FC236}">
                <a16:creationId xmlns:a16="http://schemas.microsoft.com/office/drawing/2014/main" id="{AB3D3339-6FC1-714D-9925-FBC28EA4AE8C}"/>
              </a:ext>
            </a:extLst>
          </p:cNvPr>
          <p:cNvSpPr txBox="1"/>
          <p:nvPr/>
        </p:nvSpPr>
        <p:spPr>
          <a:xfrm>
            <a:off x="358762" y="1056582"/>
            <a:ext cx="8426474" cy="3139321"/>
          </a:xfrm>
          <a:prstGeom prst="rect">
            <a:avLst/>
          </a:prstGeom>
          <a:noFill/>
        </p:spPr>
        <p:txBody>
          <a:bodyPr wrap="none" rtlCol="0">
            <a:spAutoFit/>
          </a:bodyPr>
          <a:lstStyle/>
          <a:p>
            <a:pPr marL="285750" indent="-285750">
              <a:buFont typeface="Arial" panose="020B0604020202020204" pitchFamily="34" charset="0"/>
              <a:buChar char="•"/>
            </a:pPr>
            <a:r>
              <a:rPr lang="en-US" dirty="0" err="1"/>
              <a:t>Bluesky</a:t>
            </a:r>
            <a:r>
              <a:rPr lang="en-US" dirty="0"/>
              <a:t> </a:t>
            </a:r>
            <a:r>
              <a:rPr lang="en-US" dirty="0">
                <a:hlinkClick r:id="rId2"/>
              </a:rPr>
              <a:t>http://nsls-ii.github.io/bluesky</a:t>
            </a:r>
            <a:r>
              <a:rPr lang="en-US" dirty="0"/>
              <a:t>: data collection framework</a:t>
            </a:r>
          </a:p>
          <a:p>
            <a:pPr marL="285750" indent="-285750">
              <a:buFont typeface="Arial" panose="020B0604020202020204" pitchFamily="34" charset="0"/>
              <a:buChar char="•"/>
            </a:pPr>
            <a:r>
              <a:rPr lang="en-US" dirty="0" err="1"/>
              <a:t>Ophyd</a:t>
            </a:r>
            <a:r>
              <a:rPr lang="en-US" dirty="0"/>
              <a:t> </a:t>
            </a:r>
            <a:r>
              <a:rPr lang="en-US" dirty="0">
                <a:hlinkClick r:id="rId3"/>
              </a:rPr>
              <a:t>http://nsls-ii.github.io/ophyd</a:t>
            </a:r>
            <a:r>
              <a:rPr lang="en-US" dirty="0"/>
              <a:t>: hardware abstraction library</a:t>
            </a:r>
          </a:p>
          <a:p>
            <a:pPr marL="285750" indent="-285750">
              <a:buFont typeface="Arial" panose="020B0604020202020204" pitchFamily="34" charset="0"/>
              <a:buChar char="•"/>
            </a:pPr>
            <a:r>
              <a:rPr lang="en-US" dirty="0" err="1"/>
              <a:t>Caproto</a:t>
            </a:r>
            <a:r>
              <a:rPr lang="en-US" dirty="0"/>
              <a:t> </a:t>
            </a:r>
            <a:r>
              <a:rPr lang="en-US" dirty="0">
                <a:hlinkClick r:id="rId4"/>
              </a:rPr>
              <a:t>http://nsls-ii.github.io/caproto</a:t>
            </a:r>
            <a:r>
              <a:rPr lang="en-US" dirty="0"/>
              <a:t>: pure-Python Channel Access protocol library</a:t>
            </a:r>
          </a:p>
          <a:p>
            <a:pPr marL="285750" indent="-285750">
              <a:buFont typeface="Arial" panose="020B0604020202020204" pitchFamily="34" charset="0"/>
              <a:buChar char="•"/>
            </a:pPr>
            <a:r>
              <a:rPr lang="en-US" dirty="0" err="1"/>
              <a:t>Databroker</a:t>
            </a:r>
            <a:r>
              <a:rPr lang="en-US" dirty="0"/>
              <a:t> </a:t>
            </a:r>
            <a:r>
              <a:rPr lang="en-US" dirty="0">
                <a:hlinkClick r:id="rId5"/>
              </a:rPr>
              <a:t>http://nsls-ii.github.io/databroker</a:t>
            </a:r>
            <a:r>
              <a:rPr lang="en-US" dirty="0"/>
              <a:t>: user-friendly interface for retrieving</a:t>
            </a:r>
          </a:p>
          <a:p>
            <a:r>
              <a:rPr lang="en-US" dirty="0"/>
              <a:t>				stored data and metadata from multiple sources</a:t>
            </a:r>
          </a:p>
          <a:p>
            <a:endParaRPr lang="en-US" dirty="0"/>
          </a:p>
          <a:p>
            <a:r>
              <a:rPr lang="en-US" dirty="0"/>
              <a:t>Contributors:</a:t>
            </a:r>
          </a:p>
          <a:p>
            <a:pPr marL="285750" indent="-285750">
              <a:buFont typeface="Arial" panose="020B0604020202020204" pitchFamily="34" charset="0"/>
              <a:buChar char="•"/>
            </a:pPr>
            <a:r>
              <a:rPr lang="en-US" dirty="0"/>
              <a:t>NSLS-II</a:t>
            </a:r>
          </a:p>
          <a:p>
            <a:pPr marL="285750" indent="-285750">
              <a:buFont typeface="Arial" panose="020B0604020202020204" pitchFamily="34" charset="0"/>
              <a:buChar char="•"/>
            </a:pPr>
            <a:r>
              <a:rPr lang="en-US" dirty="0"/>
              <a:t>APS</a:t>
            </a:r>
          </a:p>
          <a:p>
            <a:pPr marL="285750" indent="-285750">
              <a:buFont typeface="Arial" panose="020B0604020202020204" pitchFamily="34" charset="0"/>
              <a:buChar char="•"/>
            </a:pPr>
            <a:r>
              <a:rPr lang="en-US" dirty="0"/>
              <a:t>LCLS-II</a:t>
            </a:r>
          </a:p>
          <a:p>
            <a:pPr marL="285750" indent="-285750">
              <a:buFont typeface="Arial" panose="020B0604020202020204" pitchFamily="34" charset="0"/>
              <a:buChar char="•"/>
            </a:pPr>
            <a:r>
              <a:rPr lang="en-US" dirty="0"/>
              <a:t>ALS</a:t>
            </a:r>
          </a:p>
        </p:txBody>
      </p:sp>
      <p:pic>
        <p:nvPicPr>
          <p:cNvPr id="11" name="Graphic 10">
            <a:extLst>
              <a:ext uri="{FF2B5EF4-FFF2-40B4-BE49-F238E27FC236}">
                <a16:creationId xmlns:a16="http://schemas.microsoft.com/office/drawing/2014/main" id="{D501E502-7701-E849-8B4D-A452CE1C1D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03028" y="2523365"/>
            <a:ext cx="6112322" cy="3929350"/>
          </a:xfrm>
          <a:prstGeom prst="rect">
            <a:avLst/>
          </a:prstGeom>
        </p:spPr>
      </p:pic>
    </p:spTree>
    <p:extLst>
      <p:ext uri="{BB962C8B-B14F-4D97-AF65-F5344CB8AC3E}">
        <p14:creationId xmlns:p14="http://schemas.microsoft.com/office/powerpoint/2010/main" val="1462556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78733D4-E521-AE49-B9ED-F2F02DAA6479}"/>
              </a:ext>
            </a:extLst>
          </p:cNvPr>
          <p:cNvSpPr>
            <a:spLocks noGrp="1"/>
          </p:cNvSpPr>
          <p:nvPr>
            <p:ph idx="1"/>
          </p:nvPr>
        </p:nvSpPr>
        <p:spPr/>
        <p:txBody>
          <a:bodyPr/>
          <a:lstStyle/>
          <a:p>
            <a:r>
              <a:rPr lang="en-US" dirty="0"/>
              <a:t>Puts the control layer behind a </a:t>
            </a:r>
            <a:r>
              <a:rPr lang="en-US" b="1" dirty="0"/>
              <a:t>high-level interface</a:t>
            </a:r>
            <a:r>
              <a:rPr lang="en-US" dirty="0"/>
              <a:t> with methods like trigger(), read(), and set(...).</a:t>
            </a:r>
          </a:p>
          <a:p>
            <a:r>
              <a:rPr lang="en-US" b="1" dirty="0"/>
              <a:t>Group</a:t>
            </a:r>
            <a:r>
              <a:rPr lang="en-US" dirty="0"/>
              <a:t> individual signals into logical “Devices” to be configured and used as one unit.</a:t>
            </a:r>
          </a:p>
          <a:p>
            <a:r>
              <a:rPr lang="en-US" dirty="0"/>
              <a:t>Assign signals and devices </a:t>
            </a:r>
            <a:r>
              <a:rPr lang="en-US" b="1" dirty="0"/>
              <a:t>human-friendly names</a:t>
            </a:r>
            <a:r>
              <a:rPr lang="en-US" dirty="0"/>
              <a:t> that propagate into metadata.</a:t>
            </a:r>
          </a:p>
          <a:p>
            <a:r>
              <a:rPr lang="en-US" b="1" dirty="0"/>
              <a:t>Categorize</a:t>
            </a:r>
            <a:r>
              <a:rPr lang="en-US" dirty="0"/>
              <a:t> signals by “kind” (primary reading, configuration, engineering/debugging).</a:t>
            </a:r>
          </a:p>
          <a:p>
            <a:endParaRPr lang="en-US" dirty="0"/>
          </a:p>
        </p:txBody>
      </p:sp>
      <p:sp>
        <p:nvSpPr>
          <p:cNvPr id="3" name="Title 2">
            <a:extLst>
              <a:ext uri="{FF2B5EF4-FFF2-40B4-BE49-F238E27FC236}">
                <a16:creationId xmlns:a16="http://schemas.microsoft.com/office/drawing/2014/main" id="{CD259608-B154-E64B-A7D1-B74119E2A6C7}"/>
              </a:ext>
            </a:extLst>
          </p:cNvPr>
          <p:cNvSpPr>
            <a:spLocks noGrp="1"/>
          </p:cNvSpPr>
          <p:nvPr>
            <p:ph type="title"/>
          </p:nvPr>
        </p:nvSpPr>
        <p:spPr/>
        <p:txBody>
          <a:bodyPr/>
          <a:lstStyle/>
          <a:p>
            <a:r>
              <a:rPr lang="en-US" dirty="0" err="1"/>
              <a:t>Ophyd</a:t>
            </a:r>
            <a:r>
              <a:rPr lang="en-US" dirty="0"/>
              <a:t>: a hardware abstraction layer</a:t>
            </a:r>
          </a:p>
        </p:txBody>
      </p:sp>
      <p:sp>
        <p:nvSpPr>
          <p:cNvPr id="4" name="Footer Placeholder 3">
            <a:extLst>
              <a:ext uri="{FF2B5EF4-FFF2-40B4-BE49-F238E27FC236}">
                <a16:creationId xmlns:a16="http://schemas.microsoft.com/office/drawing/2014/main" id="{7BDDA101-4431-4A4B-83EF-328F6C91AD7E}"/>
              </a:ext>
            </a:extLst>
          </p:cNvPr>
          <p:cNvSpPr>
            <a:spLocks noGrp="1"/>
          </p:cNvSpPr>
          <p:nvPr>
            <p:ph type="ftr" sz="quarter" idx="3"/>
          </p:nvPr>
        </p:nvSpPr>
        <p:spPr/>
        <p:txBody>
          <a:bodyPr/>
          <a:lstStyle/>
          <a:p>
            <a:fld id="{F2E5D06D-0BE4-B843-8370-FB88EDC7364A}" type="slidenum">
              <a:rPr lang="en-US" smtClean="0"/>
              <a:pPr/>
              <a:t>6</a:t>
            </a:fld>
            <a:endParaRPr lang="en-US" dirty="0"/>
          </a:p>
        </p:txBody>
      </p:sp>
    </p:spTree>
    <p:extLst>
      <p:ext uri="{BB962C8B-B14F-4D97-AF65-F5344CB8AC3E}">
        <p14:creationId xmlns:p14="http://schemas.microsoft.com/office/powerpoint/2010/main" val="3292963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F2FDA85-C81A-514A-9C9B-B673A58D06C1}"/>
              </a:ext>
            </a:extLst>
          </p:cNvPr>
          <p:cNvSpPr>
            <a:spLocks noGrp="1"/>
          </p:cNvSpPr>
          <p:nvPr>
            <p:ph idx="1"/>
          </p:nvPr>
        </p:nvSpPr>
        <p:spPr>
          <a:xfrm>
            <a:off x="628650" y="1101102"/>
            <a:ext cx="7886700" cy="3930511"/>
          </a:xfrm>
        </p:spPr>
        <p:txBody>
          <a:bodyPr>
            <a:normAutofit fontScale="77500" lnSpcReduction="20000"/>
          </a:bodyPr>
          <a:lstStyle/>
          <a:p>
            <a:r>
              <a:rPr lang="en-US" b="1" dirty="0"/>
              <a:t>Signal: </a:t>
            </a:r>
            <a:r>
              <a:rPr lang="en-US" dirty="0"/>
              <a:t>represents an atomic ‘process variable’. This is nominally a ‘scalar’ value and cannot be decomposed any further by layers above </a:t>
            </a:r>
            <a:r>
              <a:rPr lang="en-US" dirty="0">
                <a:hlinkClick r:id="rId2" tooltip="ophyd"/>
              </a:rPr>
              <a:t>ophyd</a:t>
            </a:r>
            <a:r>
              <a:rPr lang="en-US" dirty="0"/>
              <a:t>. In this context an array (waveform) or string would be a scalar because there is no </a:t>
            </a:r>
            <a:r>
              <a:rPr lang="en-US" dirty="0" err="1"/>
              <a:t>ophyd</a:t>
            </a:r>
            <a:r>
              <a:rPr lang="en-US" dirty="0"/>
              <a:t> API to read only part of it.</a:t>
            </a:r>
          </a:p>
          <a:p>
            <a:r>
              <a:rPr lang="en-US" b="1" dirty="0"/>
              <a:t>Device: </a:t>
            </a:r>
            <a:r>
              <a:rPr lang="en-US" dirty="0"/>
              <a:t>hierarchy composed of Signals and other Devices. The components of a Device can be introspected by layers above </a:t>
            </a:r>
            <a:r>
              <a:rPr lang="en-US" dirty="0">
                <a:hlinkClick r:id="rId2" tooltip="ophyd"/>
              </a:rPr>
              <a:t>ophyd</a:t>
            </a:r>
            <a:r>
              <a:rPr lang="en-US" dirty="0"/>
              <a:t> and may be decomposed to, ultimately, the underlying Signals.</a:t>
            </a:r>
          </a:p>
          <a:p>
            <a:r>
              <a:rPr lang="en-US" b="1" dirty="0"/>
              <a:t>Uniform High-level Interface: </a:t>
            </a:r>
            <a:r>
              <a:rPr lang="en-US" dirty="0"/>
              <a:t>all </a:t>
            </a:r>
            <a:r>
              <a:rPr lang="en-US" dirty="0" err="1"/>
              <a:t>ophyd</a:t>
            </a:r>
            <a:r>
              <a:rPr lang="en-US" dirty="0"/>
              <a:t> objects implemented a small set of methods which are used by </a:t>
            </a:r>
            <a:r>
              <a:rPr lang="en-US" dirty="0">
                <a:hlinkClick r:id="rId3"/>
              </a:rPr>
              <a:t>bluesky</a:t>
            </a:r>
            <a:r>
              <a:rPr lang="en-US" dirty="0"/>
              <a:t> plans. It is the responsibility of the </a:t>
            </a:r>
            <a:r>
              <a:rPr lang="en-US" i="1" dirty="0" err="1"/>
              <a:t>ophyd</a:t>
            </a:r>
            <a:r>
              <a:rPr lang="en-US" dirty="0"/>
              <a:t> objects to correctly implement these methods in terms of the underlying control system.</a:t>
            </a:r>
          </a:p>
          <a:p>
            <a:r>
              <a:rPr lang="en-US" b="1" dirty="0"/>
              <a:t>Read-able Interface: </a:t>
            </a:r>
            <a:r>
              <a:rPr lang="en-US" dirty="0"/>
              <a:t>the minimum set of methods an object must implement is</a:t>
            </a:r>
          </a:p>
          <a:p>
            <a:endParaRPr lang="en-US" dirty="0"/>
          </a:p>
          <a:p>
            <a:endParaRPr lang="en-US" dirty="0"/>
          </a:p>
          <a:p>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B5378D22-5840-C84B-B31E-0D456FE28C4C}"/>
              </a:ext>
            </a:extLst>
          </p:cNvPr>
          <p:cNvSpPr>
            <a:spLocks noGrp="1"/>
          </p:cNvSpPr>
          <p:nvPr>
            <p:ph type="title"/>
          </p:nvPr>
        </p:nvSpPr>
        <p:spPr>
          <a:xfrm>
            <a:off x="628650" y="422477"/>
            <a:ext cx="7886700" cy="714346"/>
          </a:xfrm>
        </p:spPr>
        <p:txBody>
          <a:bodyPr/>
          <a:lstStyle/>
          <a:p>
            <a:r>
              <a:rPr lang="en-US" dirty="0" err="1"/>
              <a:t>Ophyd</a:t>
            </a:r>
            <a:r>
              <a:rPr lang="en-US" dirty="0"/>
              <a:t>: a hardware abstraction layer</a:t>
            </a:r>
          </a:p>
        </p:txBody>
      </p:sp>
      <p:sp>
        <p:nvSpPr>
          <p:cNvPr id="4" name="Footer Placeholder 3">
            <a:extLst>
              <a:ext uri="{FF2B5EF4-FFF2-40B4-BE49-F238E27FC236}">
                <a16:creationId xmlns:a16="http://schemas.microsoft.com/office/drawing/2014/main" id="{48E8F650-F9AB-FF40-83F9-7C9E1523A8F1}"/>
              </a:ext>
            </a:extLst>
          </p:cNvPr>
          <p:cNvSpPr>
            <a:spLocks noGrp="1"/>
          </p:cNvSpPr>
          <p:nvPr>
            <p:ph type="ftr" sz="quarter" idx="3"/>
          </p:nvPr>
        </p:nvSpPr>
        <p:spPr/>
        <p:txBody>
          <a:bodyPr/>
          <a:lstStyle/>
          <a:p>
            <a:fld id="{F2E5D06D-0BE4-B843-8370-FB88EDC7364A}" type="slidenum">
              <a:rPr lang="en-US" smtClean="0"/>
              <a:pPr/>
              <a:t>7</a:t>
            </a:fld>
            <a:endParaRPr lang="en-US" dirty="0"/>
          </a:p>
        </p:txBody>
      </p:sp>
      <p:pic>
        <p:nvPicPr>
          <p:cNvPr id="9" name="Picture 8">
            <a:extLst>
              <a:ext uri="{FF2B5EF4-FFF2-40B4-BE49-F238E27FC236}">
                <a16:creationId xmlns:a16="http://schemas.microsoft.com/office/drawing/2014/main" id="{9FB0BF47-2896-FE49-A75C-33CC5D7F00CB}"/>
              </a:ext>
            </a:extLst>
          </p:cNvPr>
          <p:cNvPicPr>
            <a:picLocks noChangeAspect="1"/>
          </p:cNvPicPr>
          <p:nvPr/>
        </p:nvPicPr>
        <p:blipFill>
          <a:blip r:embed="rId4"/>
          <a:stretch>
            <a:fillRect/>
          </a:stretch>
        </p:blipFill>
        <p:spPr>
          <a:xfrm>
            <a:off x="142102" y="4837373"/>
            <a:ext cx="4644029" cy="1293694"/>
          </a:xfrm>
          <a:prstGeom prst="rect">
            <a:avLst/>
          </a:prstGeom>
        </p:spPr>
      </p:pic>
      <p:pic>
        <p:nvPicPr>
          <p:cNvPr id="10" name="Picture 9">
            <a:extLst>
              <a:ext uri="{FF2B5EF4-FFF2-40B4-BE49-F238E27FC236}">
                <a16:creationId xmlns:a16="http://schemas.microsoft.com/office/drawing/2014/main" id="{E71F21DC-7B0B-CE44-8373-FFDE8F970DF0}"/>
              </a:ext>
            </a:extLst>
          </p:cNvPr>
          <p:cNvPicPr>
            <a:picLocks noChangeAspect="1"/>
          </p:cNvPicPr>
          <p:nvPr/>
        </p:nvPicPr>
        <p:blipFill>
          <a:blip r:embed="rId5"/>
          <a:stretch>
            <a:fillRect/>
          </a:stretch>
        </p:blipFill>
        <p:spPr>
          <a:xfrm>
            <a:off x="4885037" y="5212445"/>
            <a:ext cx="3943351" cy="918622"/>
          </a:xfrm>
          <a:prstGeom prst="rect">
            <a:avLst/>
          </a:prstGeom>
        </p:spPr>
      </p:pic>
      <p:sp>
        <p:nvSpPr>
          <p:cNvPr id="11" name="TextBox 10">
            <a:extLst>
              <a:ext uri="{FF2B5EF4-FFF2-40B4-BE49-F238E27FC236}">
                <a16:creationId xmlns:a16="http://schemas.microsoft.com/office/drawing/2014/main" id="{73BE6BD2-54E4-F144-A99E-C994DD1977DB}"/>
              </a:ext>
            </a:extLst>
          </p:cNvPr>
          <p:cNvSpPr txBox="1"/>
          <p:nvPr/>
        </p:nvSpPr>
        <p:spPr>
          <a:xfrm>
            <a:off x="6122102" y="4837373"/>
            <a:ext cx="1057277" cy="369332"/>
          </a:xfrm>
          <a:prstGeom prst="rect">
            <a:avLst/>
          </a:prstGeom>
          <a:noFill/>
        </p:spPr>
        <p:txBody>
          <a:bodyPr wrap="none" rtlCol="0">
            <a:spAutoFit/>
          </a:bodyPr>
          <a:lstStyle/>
          <a:p>
            <a:r>
              <a:rPr lang="en-US" dirty="0"/>
              <a:t>Optional:</a:t>
            </a:r>
          </a:p>
        </p:txBody>
      </p:sp>
    </p:spTree>
    <p:extLst>
      <p:ext uri="{BB962C8B-B14F-4D97-AF65-F5344CB8AC3E}">
        <p14:creationId xmlns:p14="http://schemas.microsoft.com/office/powerpoint/2010/main" val="3869353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F2FDA85-C81A-514A-9C9B-B673A58D06C1}"/>
              </a:ext>
            </a:extLst>
          </p:cNvPr>
          <p:cNvSpPr>
            <a:spLocks noGrp="1"/>
          </p:cNvSpPr>
          <p:nvPr>
            <p:ph idx="1"/>
          </p:nvPr>
        </p:nvSpPr>
        <p:spPr>
          <a:xfrm>
            <a:off x="628650" y="1101102"/>
            <a:ext cx="7886700" cy="4105211"/>
          </a:xfrm>
        </p:spPr>
        <p:txBody>
          <a:bodyPr>
            <a:normAutofit fontScale="77500" lnSpcReduction="20000"/>
          </a:bodyPr>
          <a:lstStyle/>
          <a:p>
            <a:r>
              <a:rPr lang="en-US" b="1" dirty="0"/>
              <a:t>Set-able Interface:</a:t>
            </a:r>
            <a:r>
              <a:rPr lang="en-US" dirty="0"/>
              <a:t> the high-level API has the </a:t>
            </a:r>
            <a:r>
              <a:rPr lang="en-US" b="1" dirty="0"/>
              <a:t>set</a:t>
            </a:r>
            <a:r>
              <a:rPr lang="en-US" dirty="0"/>
              <a:t> method and a corresponding </a:t>
            </a:r>
            <a:r>
              <a:rPr lang="en-US" b="1" dirty="0"/>
              <a:t>stop</a:t>
            </a:r>
            <a:r>
              <a:rPr lang="en-US" dirty="0"/>
              <a:t> method to halt motion before it is complete.</a:t>
            </a:r>
            <a:br>
              <a:rPr lang="en-US" dirty="0"/>
            </a:br>
            <a:br>
              <a:rPr lang="en-US" dirty="0"/>
            </a:br>
            <a:r>
              <a:rPr lang="en-US" dirty="0"/>
              <a:t>The </a:t>
            </a:r>
            <a:r>
              <a:rPr lang="en-US" b="1" dirty="0"/>
              <a:t>set</a:t>
            </a:r>
            <a:r>
              <a:rPr lang="en-US" dirty="0"/>
              <a:t> method which returns </a:t>
            </a:r>
            <a:r>
              <a:rPr lang="en-US" i="1" dirty="0"/>
              <a:t>Status</a:t>
            </a:r>
            <a:r>
              <a:rPr lang="en-US" dirty="0"/>
              <a:t> that can be used to tell when motion is done. It is the responsibility of the </a:t>
            </a:r>
            <a:r>
              <a:rPr lang="en-US" i="1" dirty="0" err="1"/>
              <a:t>ophyd</a:t>
            </a:r>
            <a:r>
              <a:rPr lang="en-US" dirty="0"/>
              <a:t> objects to implement this functionality in terms of the underlying control system. Thus, from the perspective of the </a:t>
            </a:r>
            <a:r>
              <a:rPr lang="en-US" dirty="0">
                <a:hlinkClick r:id="rId2"/>
              </a:rPr>
              <a:t>bluesky</a:t>
            </a:r>
            <a:r>
              <a:rPr lang="en-US" dirty="0"/>
              <a:t>, a motor, a temperature controller, a gate valve, and software pseudo-positioner can all be treated the same.</a:t>
            </a:r>
          </a:p>
          <a:p>
            <a:r>
              <a:rPr lang="en-US" b="1" dirty="0"/>
              <a:t>Configuration: </a:t>
            </a:r>
            <a:r>
              <a:rPr lang="en-US" dirty="0"/>
              <a:t>in addition to values we will want to read, as ‘data’, or set, as a ‘position’, there tend to be many values associated with the configuration of hardware, like the velocity of a motor or the chip temperature of a detector. In general these are measurements that are not directly related to the measurement of interest, but maybe needed for understanding the measured data.</a:t>
            </a:r>
          </a:p>
          <a:p>
            <a:endParaRPr lang="en-US" dirty="0"/>
          </a:p>
          <a:p>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B5378D22-5840-C84B-B31E-0D456FE28C4C}"/>
              </a:ext>
            </a:extLst>
          </p:cNvPr>
          <p:cNvSpPr>
            <a:spLocks noGrp="1"/>
          </p:cNvSpPr>
          <p:nvPr>
            <p:ph type="title"/>
          </p:nvPr>
        </p:nvSpPr>
        <p:spPr>
          <a:xfrm>
            <a:off x="628650" y="422477"/>
            <a:ext cx="7886700" cy="714346"/>
          </a:xfrm>
        </p:spPr>
        <p:txBody>
          <a:bodyPr/>
          <a:lstStyle/>
          <a:p>
            <a:r>
              <a:rPr lang="en-US" dirty="0" err="1"/>
              <a:t>Ophyd</a:t>
            </a:r>
            <a:r>
              <a:rPr lang="en-US" dirty="0"/>
              <a:t>: a hardware abstraction layer</a:t>
            </a:r>
          </a:p>
        </p:txBody>
      </p:sp>
      <p:sp>
        <p:nvSpPr>
          <p:cNvPr id="4" name="Footer Placeholder 3">
            <a:extLst>
              <a:ext uri="{FF2B5EF4-FFF2-40B4-BE49-F238E27FC236}">
                <a16:creationId xmlns:a16="http://schemas.microsoft.com/office/drawing/2014/main" id="{48E8F650-F9AB-FF40-83F9-7C9E1523A8F1}"/>
              </a:ext>
            </a:extLst>
          </p:cNvPr>
          <p:cNvSpPr>
            <a:spLocks noGrp="1"/>
          </p:cNvSpPr>
          <p:nvPr>
            <p:ph type="ftr" sz="quarter" idx="3"/>
          </p:nvPr>
        </p:nvSpPr>
        <p:spPr/>
        <p:txBody>
          <a:bodyPr/>
          <a:lstStyle/>
          <a:p>
            <a:fld id="{F2E5D06D-0BE4-B843-8370-FB88EDC7364A}" type="slidenum">
              <a:rPr lang="en-US" smtClean="0"/>
              <a:pPr/>
              <a:t>8</a:t>
            </a:fld>
            <a:endParaRPr lang="en-US" dirty="0"/>
          </a:p>
        </p:txBody>
      </p:sp>
      <p:pic>
        <p:nvPicPr>
          <p:cNvPr id="5" name="Picture 4">
            <a:extLst>
              <a:ext uri="{FF2B5EF4-FFF2-40B4-BE49-F238E27FC236}">
                <a16:creationId xmlns:a16="http://schemas.microsoft.com/office/drawing/2014/main" id="{4B7BD7D6-571B-3A47-8971-D4018E42E81A}"/>
              </a:ext>
            </a:extLst>
          </p:cNvPr>
          <p:cNvPicPr>
            <a:picLocks noChangeAspect="1"/>
          </p:cNvPicPr>
          <p:nvPr/>
        </p:nvPicPr>
        <p:blipFill>
          <a:blip r:embed="rId3"/>
          <a:stretch>
            <a:fillRect/>
          </a:stretch>
        </p:blipFill>
        <p:spPr>
          <a:xfrm>
            <a:off x="628650" y="5048839"/>
            <a:ext cx="7770685" cy="1338154"/>
          </a:xfrm>
          <a:prstGeom prst="rect">
            <a:avLst/>
          </a:prstGeom>
        </p:spPr>
      </p:pic>
    </p:spTree>
    <p:extLst>
      <p:ext uri="{BB962C8B-B14F-4D97-AF65-F5344CB8AC3E}">
        <p14:creationId xmlns:p14="http://schemas.microsoft.com/office/powerpoint/2010/main" val="1161457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F2FDA85-C81A-514A-9C9B-B673A58D06C1}"/>
              </a:ext>
            </a:extLst>
          </p:cNvPr>
          <p:cNvSpPr>
            <a:spLocks noGrp="1"/>
          </p:cNvSpPr>
          <p:nvPr>
            <p:ph idx="1"/>
          </p:nvPr>
        </p:nvSpPr>
        <p:spPr>
          <a:xfrm>
            <a:off x="628650" y="1101102"/>
            <a:ext cx="7886700" cy="3792173"/>
          </a:xfrm>
        </p:spPr>
        <p:txBody>
          <a:bodyPr>
            <a:normAutofit/>
          </a:bodyPr>
          <a:lstStyle/>
          <a:p>
            <a:r>
              <a:rPr lang="en-US" b="1" dirty="0"/>
              <a:t>Fly-able Interface:</a:t>
            </a:r>
            <a:r>
              <a:rPr lang="en-US" dirty="0"/>
              <a:t> there is some hardware where instead of the fine-grained control provided by set, trigger, and read we just want to tell it “Go!” and check back later when it is done. This is typically done when there are needs to coordinated motion or triggering at rates beyond what can reasonably done in via EPICS/Python and tend to be called ‘fly scans’.</a:t>
            </a:r>
          </a:p>
          <a:p>
            <a:r>
              <a:rPr lang="en-US" dirty="0"/>
              <a:t>The flyable interface provides four methods</a:t>
            </a:r>
          </a:p>
          <a:p>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B5378D22-5840-C84B-B31E-0D456FE28C4C}"/>
              </a:ext>
            </a:extLst>
          </p:cNvPr>
          <p:cNvSpPr>
            <a:spLocks noGrp="1"/>
          </p:cNvSpPr>
          <p:nvPr>
            <p:ph type="title"/>
          </p:nvPr>
        </p:nvSpPr>
        <p:spPr>
          <a:xfrm>
            <a:off x="628650" y="422477"/>
            <a:ext cx="7886700" cy="714346"/>
          </a:xfrm>
        </p:spPr>
        <p:txBody>
          <a:bodyPr/>
          <a:lstStyle/>
          <a:p>
            <a:r>
              <a:rPr lang="en-US" dirty="0" err="1"/>
              <a:t>Ophyd</a:t>
            </a:r>
            <a:r>
              <a:rPr lang="en-US" dirty="0"/>
              <a:t>: a hardware abstraction layer</a:t>
            </a:r>
          </a:p>
        </p:txBody>
      </p:sp>
      <p:sp>
        <p:nvSpPr>
          <p:cNvPr id="4" name="Footer Placeholder 3">
            <a:extLst>
              <a:ext uri="{FF2B5EF4-FFF2-40B4-BE49-F238E27FC236}">
                <a16:creationId xmlns:a16="http://schemas.microsoft.com/office/drawing/2014/main" id="{48E8F650-F9AB-FF40-83F9-7C9E1523A8F1}"/>
              </a:ext>
            </a:extLst>
          </p:cNvPr>
          <p:cNvSpPr>
            <a:spLocks noGrp="1"/>
          </p:cNvSpPr>
          <p:nvPr>
            <p:ph type="ftr" sz="quarter" idx="3"/>
          </p:nvPr>
        </p:nvSpPr>
        <p:spPr/>
        <p:txBody>
          <a:bodyPr/>
          <a:lstStyle/>
          <a:p>
            <a:fld id="{F2E5D06D-0BE4-B843-8370-FB88EDC7364A}" type="slidenum">
              <a:rPr lang="en-US" smtClean="0"/>
              <a:pPr/>
              <a:t>9</a:t>
            </a:fld>
            <a:endParaRPr lang="en-US" dirty="0"/>
          </a:p>
        </p:txBody>
      </p:sp>
      <p:pic>
        <p:nvPicPr>
          <p:cNvPr id="6" name="Picture 5">
            <a:extLst>
              <a:ext uri="{FF2B5EF4-FFF2-40B4-BE49-F238E27FC236}">
                <a16:creationId xmlns:a16="http://schemas.microsoft.com/office/drawing/2014/main" id="{F4664372-C81F-644D-A0BF-1E0D964F57F1}"/>
              </a:ext>
            </a:extLst>
          </p:cNvPr>
          <p:cNvPicPr>
            <a:picLocks noChangeAspect="1"/>
          </p:cNvPicPr>
          <p:nvPr/>
        </p:nvPicPr>
        <p:blipFill>
          <a:blip r:embed="rId2"/>
          <a:stretch>
            <a:fillRect/>
          </a:stretch>
        </p:blipFill>
        <p:spPr>
          <a:xfrm>
            <a:off x="1906784" y="4700717"/>
            <a:ext cx="5330430" cy="1683294"/>
          </a:xfrm>
          <a:prstGeom prst="rect">
            <a:avLst/>
          </a:prstGeom>
        </p:spPr>
      </p:pic>
    </p:spTree>
    <p:extLst>
      <p:ext uri="{BB962C8B-B14F-4D97-AF65-F5344CB8AC3E}">
        <p14:creationId xmlns:p14="http://schemas.microsoft.com/office/powerpoint/2010/main" val="3999148878"/>
      </p:ext>
    </p:extLst>
  </p:cSld>
  <p:clrMapOvr>
    <a:masterClrMapping/>
  </p:clrMapOvr>
</p:sld>
</file>

<file path=ppt/theme/theme1.xml><?xml version="1.0" encoding="utf-8"?>
<a:theme xmlns:a="http://schemas.openxmlformats.org/drawingml/2006/main" name="Office Theme">
  <a:themeElements>
    <a:clrScheme name="NSLS-II Color Palette">
      <a:dk1>
        <a:srgbClr val="000000"/>
      </a:dk1>
      <a:lt1>
        <a:srgbClr val="FFFEFE"/>
      </a:lt1>
      <a:dk2>
        <a:srgbClr val="59595C"/>
      </a:dk2>
      <a:lt2>
        <a:srgbClr val="BFC0BE"/>
      </a:lt2>
      <a:accent1>
        <a:srgbClr val="8B2232"/>
      </a:accent1>
      <a:accent2>
        <a:srgbClr val="C35428"/>
      </a:accent2>
      <a:accent3>
        <a:srgbClr val="F6B31F"/>
      </a:accent3>
      <a:accent4>
        <a:srgbClr val="44695B"/>
      </a:accent4>
      <a:accent5>
        <a:srgbClr val="00558A"/>
      </a:accent5>
      <a:accent6>
        <a:srgbClr val="59595C"/>
      </a:accent6>
      <a:hlink>
        <a:srgbClr val="145688"/>
      </a:hlink>
      <a:folHlink>
        <a:srgbClr val="59595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620A31FBACC4441BB239216AA25948C" ma:contentTypeVersion="2" ma:contentTypeDescription="Create a new document." ma:contentTypeScope="" ma:versionID="fe88a003b8f66398276131d4129e6939">
  <xsd:schema xmlns:xsd="http://www.w3.org/2001/XMLSchema" xmlns:xs="http://www.w3.org/2001/XMLSchema" xmlns:p="http://schemas.microsoft.com/office/2006/metadata/properties" xmlns:ns2="058aa608-0fb3-4ef6-8358-8143e473de45" targetNamespace="http://schemas.microsoft.com/office/2006/metadata/properties" ma:root="true" ma:fieldsID="a64bc9df6b19e40c548fa5a6a03abd69" ns2:_="">
    <xsd:import namespace="058aa608-0fb3-4ef6-8358-8143e473de45"/>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8aa608-0fb3-4ef6-8358-8143e473de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E343C44-A147-4ADE-828C-67E75D8CAD08}">
  <ds:schemaRefs>
    <ds:schemaRef ds:uri="http://schemas.microsoft.com/office/2006/documentManagement/types"/>
    <ds:schemaRef ds:uri="http://schemas.openxmlformats.org/package/2006/metadata/core-properties"/>
    <ds:schemaRef ds:uri="http://www.w3.org/XML/1998/namespace"/>
    <ds:schemaRef ds:uri="http://purl.org/dc/dcmitype/"/>
    <ds:schemaRef ds:uri="http://purl.org/dc/terms/"/>
    <ds:schemaRef ds:uri="http://purl.org/dc/elements/1.1/"/>
    <ds:schemaRef ds:uri="http://schemas.microsoft.com/office/2006/metadata/properties"/>
    <ds:schemaRef ds:uri="http://schemas.microsoft.com/office/infopath/2007/PartnerControls"/>
    <ds:schemaRef ds:uri="058aa608-0fb3-4ef6-8358-8143e473de45"/>
  </ds:schemaRefs>
</ds:datastoreItem>
</file>

<file path=customXml/itemProps2.xml><?xml version="1.0" encoding="utf-8"?>
<ds:datastoreItem xmlns:ds="http://schemas.openxmlformats.org/officeDocument/2006/customXml" ds:itemID="{A986B993-D560-4F51-ACD4-C634F220E32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58aa608-0fb3-4ef6-8358-8143e473de4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39567FC-E329-4104-B8D1-D5674B8121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631</TotalTime>
  <Words>1217</Words>
  <Application>Microsoft Macintosh PowerPoint</Application>
  <PresentationFormat>On-screen Show (4:3)</PresentationFormat>
  <Paragraphs>141</Paragraphs>
  <Slides>24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Calibri</vt:lpstr>
      <vt:lpstr>Office Theme</vt:lpstr>
      <vt:lpstr>Bluesky, ophyd, pseudo motors, detectors </vt:lpstr>
      <vt:lpstr>Outline</vt:lpstr>
      <vt:lpstr>National Synchrotron Light Source II</vt:lpstr>
      <vt:lpstr>Deployment on the experimental floor</vt:lpstr>
      <vt:lpstr>Software</vt:lpstr>
      <vt:lpstr>Ophyd: a hardware abstraction layer</vt:lpstr>
      <vt:lpstr>Ophyd: a hardware abstraction layer</vt:lpstr>
      <vt:lpstr>Ophyd: a hardware abstraction layer</vt:lpstr>
      <vt:lpstr>Ophyd: a hardware abstraction layer</vt:lpstr>
      <vt:lpstr>Ophyd: a hardware abstraction layer</vt:lpstr>
      <vt:lpstr>Ophyd: a hardware abstraction layer</vt:lpstr>
      <vt:lpstr>Ophyd: a hardware abstraction layer</vt:lpstr>
      <vt:lpstr>Bluesky Data Collection Framework</vt:lpstr>
      <vt:lpstr>Bluesky Data Collection Framework</vt:lpstr>
      <vt:lpstr>Event-Based Architecture</vt:lpstr>
      <vt:lpstr>Ophyd-bluesky protocol</vt:lpstr>
      <vt:lpstr>Databroker: rich search and access to saved data</vt:lpstr>
      <vt:lpstr>Examples: a Gaussian live-fit to a stream of measured data using the Python library lmfit (from U. Chicago / APS) </vt:lpstr>
      <vt:lpstr>Examples: adaptive scan – each step determined adaptively in response to local slope </vt:lpstr>
      <vt:lpstr>Examples: a stream of slices is tomographically reconstructed using tomopy (APS) </vt:lpstr>
      <vt:lpstr>Examples: Real-time Data Analysis at APS</vt:lpstr>
      <vt:lpstr>Examples: Comparison of data from experiments and simulations made easier with DataBroker </vt:lpstr>
      <vt:lpstr>Live demo</vt:lpstr>
      <vt:lpstr>Links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Bowman, Tiffany</dc:creator>
  <cp:lastModifiedBy>Maksim Rakitin</cp:lastModifiedBy>
  <cp:revision>39</cp:revision>
  <cp:lastPrinted>2019-01-17T03:38:55Z</cp:lastPrinted>
  <dcterms:created xsi:type="dcterms:W3CDTF">2018-08-24T17:34:23Z</dcterms:created>
  <dcterms:modified xsi:type="dcterms:W3CDTF">2019-01-17T04:57:50Z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0x0101008620A31FBACC4441BB239216AA25948C</vt:lpwstr>
  </property>
</Properties>
</file>